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81" r:id="rId5"/>
    <p:sldId id="282" r:id="rId6"/>
    <p:sldId id="257" r:id="rId7"/>
    <p:sldId id="258" r:id="rId8"/>
    <p:sldId id="259" r:id="rId9"/>
    <p:sldId id="261" r:id="rId10"/>
    <p:sldId id="262" r:id="rId11"/>
    <p:sldId id="263" r:id="rId12"/>
    <p:sldId id="265" r:id="rId13"/>
    <p:sldId id="264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04" autoAdjust="0"/>
    <p:restoredTop sz="91566" autoAdjust="0"/>
  </p:normalViewPr>
  <p:slideViewPr>
    <p:cSldViewPr showGuides="1">
      <p:cViewPr>
        <p:scale>
          <a:sx n="110" d="100"/>
          <a:sy n="110" d="100"/>
        </p:scale>
        <p:origin x="-13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Documents and Settings\Odya\Pulpit\a\szablon_power_point-1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ole tekstowe 1"/>
          <p:cNvSpPr txBox="1">
            <a:spLocks noChangeArrowheads="1"/>
          </p:cNvSpPr>
          <p:nvPr/>
        </p:nvSpPr>
        <p:spPr bwMode="auto">
          <a:xfrm>
            <a:off x="395536" y="4365104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Arial Narrow" pitchFamily="34" charset="0"/>
                <a:cs typeface="Tahoma" pitchFamily="34" charset="0"/>
              </a:rPr>
              <a:t>Odpowiedzi na pytania Wydziału </a:t>
            </a:r>
            <a:r>
              <a:rPr lang="pl-PL" sz="1600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latin typeface="Arial Narrow" pitchFamily="34" charset="0"/>
                <a:cs typeface="Tahoma" pitchFamily="34" charset="0"/>
              </a:rPr>
              <a:t>EiA</a:t>
            </a:r>
            <a:endParaRPr lang="pl-PL" sz="16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Arial Narrow" pitchFamily="34" charset="0"/>
              <a:cs typeface="Tahoma" pitchFamily="34" charset="0"/>
            </a:endParaRPr>
          </a:p>
          <a:p>
            <a:pPr algn="ctr">
              <a:defRPr/>
            </a:pPr>
            <a:endParaRPr lang="pl-PL" sz="16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Arial Narrow" pitchFamily="34" charset="0"/>
              <a:cs typeface="Tahoma" pitchFamily="34" charset="0"/>
            </a:endParaRPr>
          </a:p>
          <a:p>
            <a:pPr algn="ctr">
              <a:defRPr/>
            </a:pPr>
            <a:endParaRPr lang="pl-PL" sz="16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Arial Narrow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pl-PL" sz="16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Arial Narrow" pitchFamily="34" charset="0"/>
                <a:cs typeface="Tahoma" pitchFamily="34" charset="0"/>
              </a:rPr>
              <a:t>STYCZEŃ 2013 </a:t>
            </a:r>
            <a:endParaRPr lang="pl-PL" sz="1600" b="1" dirty="0" smtClean="0">
              <a:solidFill>
                <a:schemeClr val="accent6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pole tekstowe 1"/>
          <p:cNvSpPr txBox="1">
            <a:spLocks noChangeArrowheads="1"/>
          </p:cNvSpPr>
          <p:nvPr/>
        </p:nvSpPr>
        <p:spPr bwMode="auto">
          <a:xfrm>
            <a:off x="395536" y="2492896"/>
            <a:ext cx="8352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OCHRONA DANYCH OSOBOWYCH</a:t>
            </a:r>
          </a:p>
          <a:p>
            <a:pPr algn="ctr">
              <a:defRPr/>
            </a:pPr>
            <a:endParaRPr lang="pl-PL" sz="3200" dirty="0" smtClean="0">
              <a:solidFill>
                <a:schemeClr val="accent4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5. Czy na stronie internetowej można umieszczać np. skład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Rady Konsultacyjnej Wydziału, którą stanowią pracownicy różnych firm?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marL="180975"/>
            <a:endParaRPr lang="pl-PL" sz="2000" dirty="0" smtClean="0">
              <a:latin typeface="Arial Narrow" pitchFamily="34" charset="0"/>
            </a:endParaRPr>
          </a:p>
          <a:p>
            <a:pPr marL="449263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Jeżeli zgodnie z regulaminem Wydziału w jego strukturze organizacyjnej znajduje się </a:t>
            </a:r>
          </a:p>
          <a:p>
            <a:pPr marL="449263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Rada Konsultacyjna, to stanowi ona jego część, a tym samym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imiona i nazwiska osób wchodzących w skład Rady Konsultacyjnej nie muszą być utajnione</a:t>
            </a:r>
            <a:endParaRPr lang="pl-PL" sz="22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endParaRPr lang="pl-PL" sz="2200" dirty="0" smtClean="0">
              <a:latin typeface="Arial Narrow" pitchFamily="34" charset="0"/>
            </a:endParaRPr>
          </a:p>
          <a:p>
            <a:pPr algn="ctr"/>
            <a:endParaRPr lang="pl-PL" sz="2000" dirty="0" smtClean="0">
              <a:latin typeface="Arial Narrow" pitchFamily="34" charset="0"/>
            </a:endParaRPr>
          </a:p>
          <a:p>
            <a:pPr marL="457200" indent="-457200" algn="ctr"/>
            <a:endParaRPr lang="pl-PL" sz="2200" b="1" dirty="0" smtClean="0">
              <a:latin typeface="Arial Narrow" pitchFamily="34" charset="0"/>
            </a:endParaRPr>
          </a:p>
          <a:p>
            <a:pPr marL="457200" indent="-457200" algn="ctr"/>
            <a:endParaRPr lang="pl-PL" sz="2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457200" indent="-7938"/>
            <a:r>
              <a:rPr lang="pl-PL" sz="2000" b="1" dirty="0" smtClean="0">
                <a:solidFill>
                  <a:srgbClr val="0070C0"/>
                </a:solidFill>
              </a:rPr>
              <a:t/>
            </a:r>
            <a:br>
              <a:rPr lang="pl-PL" sz="2000" b="1" dirty="0" smtClean="0">
                <a:solidFill>
                  <a:srgbClr val="0070C0"/>
                </a:solidFill>
              </a:rPr>
            </a:br>
            <a:endParaRPr lang="pl-PL" sz="2000" dirty="0" smtClean="0">
              <a:solidFill>
                <a:srgbClr val="0070C0"/>
              </a:solidFill>
            </a:endParaRPr>
          </a:p>
          <a:p>
            <a:r>
              <a:rPr lang="pl-PL" dirty="0" smtClean="0">
                <a:latin typeface="Arial Narrow" pitchFamily="34" charset="0"/>
              </a:rPr>
              <a:t> </a:t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836712"/>
            <a:ext cx="91439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6. Jakie dane o studentach można,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a jakich nie można przechowywać w ich teczkach?  </a:t>
            </a:r>
            <a:endParaRPr lang="pl-PL" sz="2200" dirty="0" smtClean="0">
              <a:latin typeface="Arial Narrow" pitchFamily="34" charset="0"/>
            </a:endParaRPr>
          </a:p>
          <a:p>
            <a:pPr algn="ctr"/>
            <a:r>
              <a:rPr lang="pl-PL" sz="900" b="1" dirty="0" smtClean="0">
                <a:latin typeface="Arial Narrow" pitchFamily="34" charset="0"/>
              </a:rPr>
              <a:t> </a:t>
            </a:r>
          </a:p>
          <a:p>
            <a:r>
              <a:rPr lang="pl-PL" sz="2000" b="1" dirty="0" smtClean="0">
                <a:solidFill>
                  <a:srgbClr val="0070C0"/>
                </a:solidFill>
                <a:latin typeface="Arial Narrow" pitchFamily="34" charset="0"/>
              </a:rPr>
              <a:t>	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Na podstawie art. 192 ust. 1 ustawy  </a:t>
            </a:r>
            <a:r>
              <a:rPr lang="pl-PL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Prawo o szkolnictwie wyższym 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oraz § 4 ust.1 </a:t>
            </a:r>
            <a:r>
              <a:rPr lang="pl-PL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Rozporządzenia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b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	Ministra Nauki i Szkolnictwa Wyższego  </a:t>
            </a:r>
            <a:r>
              <a:rPr lang="pl-PL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 sprawie dokumentacji przebiegu studiów</a:t>
            </a:r>
            <a:endParaRPr lang="pl-PL" sz="16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180975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 dokumenty wymagane od kandydata na studia, w tym: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a) kopię świadectwa dojrzałości, studia drugiego stopnia – kopię dyplomu ukończenia studiów,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b) ankietę osobową zawierającą imię (imiona) i nazwisko, datę i miejsce urodzenia, numer PESEL, nazwę i numer dokumentu tożsamości, adres zamieszkania oraz adres do korespondencji,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c) kopię dowodu osobistego lub innego dokumentu potwierdzającego tożsamość kandydata na studia w przypadku kandydatów na studia będących cudzoziemcami,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d) aktualną fotografię kandydata, zgodną z wymaganiami obowiązującymi przy wydawaniu dowodów osobistych,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e) oświadczenie o spełnianiu warunków do podjęcia i kontynuowania studiów bez wnoszenia opłat, o którym mowa w art. 170a ust. 9 ustawy z dnia 27 lipca 2005 r. - Prawo o szkolnictwie wyższym, zwanej dalej „ustawą” - w przypadku kandydata na studia stacjonarne w uczelni publicznej;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2) dokumenty postępowania kwalifikacyjnego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stanowiące podstawę do podjęcia decyzji o przyjęciu na studia;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3) kopię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decyzji o przyjęciu na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studia oraz oryginał potwierdzenia jej doręczenia; </a:t>
            </a:r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512" y="1052736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4) podpisany przez studenta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akt ślubowania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5)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umowę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lub kopię umowy zawartej ze studentem, o której mowa w art. 160 ust. 3 ustawy;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6) potwierdzenie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odbioru legitymacji studenckiej i indeksu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jeżeli regulamin studiów przewiduje dokumentowanie przebiegu studiów w indeksie, a także ich duplikatów;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7)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karty okresowych osiągnięć studenta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8)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decyzje władz uczelni dotyczące przebiegu studiów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w szczególności: udzielonych urlopów, powtarzania roku, skreślenia z listy studentów, a także nagród, wyróżnień i kar dyscyplinarnych;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9) dokumenty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dotyczące przyznania studentowi pomocy materialnej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10)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oświadczenia o niepobieraniu świadczeń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na innym kierunku, o których mowa w art. 184 ust. 7 ustawy;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11) jeden egzemplarz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pracy dyplomowej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12)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recenzję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(recenzje) pracy dyplomowej;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13)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protokół egzaminu dyplomowego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14)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dyplom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ukończenia studiów - egzemplarz do akt;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15)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suplement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do dyplomu - egzemplarz do akt;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16)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potwierdzenie odbioru dyplomu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i jego odpisów, suplementu do dyplomu, a także duplikatu dyplomu lub duplikatu suplementu do dyplomu przez osobę odbierającą dyplom</a:t>
            </a:r>
          </a:p>
          <a:p>
            <a:pPr marL="361950"/>
            <a:endParaRPr lang="pl-PL" sz="1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6. c.d.  Które to dane wrażliwe?</a:t>
            </a:r>
          </a:p>
          <a:p>
            <a:pPr algn="ctr"/>
            <a:endParaRPr lang="pl-PL" sz="2000" b="1" dirty="0" smtClean="0">
              <a:latin typeface="Arial Narrow" pitchFamily="34" charset="0"/>
            </a:endParaRPr>
          </a:p>
          <a:p>
            <a:pPr marL="361950"/>
            <a:endParaRPr lang="pl-PL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361950"/>
            <a:endParaRPr lang="pl-PL" sz="20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361950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dane wrażliwe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to dane ujawniające: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pochodzenie rasowe lub etniczne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poglądy polityczne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przekonania religijne lub filozoficzne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przynależność wyznaniową, partyjną lub związkową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</a:t>
            </a:r>
            <a:r>
              <a:rPr lang="pl-PL" sz="2000" u="sng" dirty="0" smtClean="0">
                <a:solidFill>
                  <a:schemeClr val="accent6"/>
                </a:solidFill>
                <a:latin typeface="Arial Narrow" pitchFamily="34" charset="0"/>
              </a:rPr>
              <a:t>dane o stanie zdrowia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kodzie genetycznym, nałogach lub życiu seksualnym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dane dotyczące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skazań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orzeczeń o ukaraniu i mandatach karnych, i in.</a:t>
            </a:r>
          </a:p>
          <a:p>
            <a:pPr marL="361950"/>
            <a:endParaRPr lang="pl-PL" sz="2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361950"/>
            <a:r>
              <a:rPr lang="pl-PL" sz="2000" dirty="0" smtClean="0">
                <a:solidFill>
                  <a:srgbClr val="0070C0"/>
                </a:solidFill>
                <a:latin typeface="Arial Narrow" pitchFamily="34" charset="0"/>
              </a:rPr>
              <a:t>	</a:t>
            </a:r>
            <a:endParaRPr lang="pl-PL" sz="2000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marL="457200" indent="-457200" algn="ctr"/>
            <a:endParaRPr lang="pl-PL" sz="2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457200" indent="-7938"/>
            <a:r>
              <a:rPr lang="pl-PL" sz="2000" b="1" dirty="0" smtClean="0">
                <a:solidFill>
                  <a:srgbClr val="0070C0"/>
                </a:solidFill>
              </a:rPr>
              <a:t/>
            </a:r>
            <a:br>
              <a:rPr lang="pl-PL" sz="2000" b="1" dirty="0" smtClean="0">
                <a:solidFill>
                  <a:srgbClr val="0070C0"/>
                </a:solidFill>
              </a:rPr>
            </a:br>
            <a:endParaRPr lang="pl-PL" sz="2000" dirty="0" smtClean="0">
              <a:solidFill>
                <a:srgbClr val="0070C0"/>
              </a:solidFill>
            </a:endParaRPr>
          </a:p>
          <a:p>
            <a:r>
              <a:rPr lang="pl-PL" dirty="0" smtClean="0">
                <a:latin typeface="Arial Narrow" pitchFamily="34" charset="0"/>
              </a:rPr>
              <a:t> </a:t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7.  Jakie dokumenty/opracowania można wyrzucać wprost do śmieci: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prace egzaminacyjne lub projekty studentów, </a:t>
            </a:r>
            <a:r>
              <a:rPr lang="pl-PL" sz="2200" b="1" u="sng" dirty="0" smtClean="0">
                <a:latin typeface="Arial Narrow" pitchFamily="34" charset="0"/>
              </a:rPr>
              <a:t>niepotrzebne listy studentów</a:t>
            </a:r>
            <a:r>
              <a:rPr lang="pl-PL" sz="2200" b="1" dirty="0" smtClean="0">
                <a:latin typeface="Arial Narrow" pitchFamily="34" charset="0"/>
              </a:rPr>
              <a:t>, dokumenty bez podpisu, ale zawierające nazwiska itp.?</a:t>
            </a:r>
            <a:endParaRPr lang="pl-PL" sz="2200" dirty="0" smtClean="0">
              <a:latin typeface="Arial Narrow" pitchFamily="34" charset="0"/>
            </a:endParaRPr>
          </a:p>
          <a:p>
            <a:pPr algn="ctr"/>
            <a:endParaRPr lang="pl-PL" sz="2000" b="1" dirty="0" smtClean="0">
              <a:latin typeface="Arial Narrow" pitchFamily="34" charset="0"/>
            </a:endParaRPr>
          </a:p>
          <a:p>
            <a:r>
              <a:rPr lang="pl-PL" sz="2000" b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pl-PL" sz="2000" b="1" dirty="0" smtClean="0">
                <a:solidFill>
                  <a:srgbClr val="0070C0"/>
                </a:solidFill>
                <a:latin typeface="Arial Narrow" pitchFamily="34" charset="0"/>
              </a:rPr>
              <a:t> </a:t>
            </a:r>
            <a:r>
              <a:rPr lang="pl-PL" sz="2000" dirty="0" smtClean="0">
                <a:solidFill>
                  <a:srgbClr val="0070C0"/>
                </a:solidFill>
                <a:latin typeface="Arial Narrow" pitchFamily="34" charset="0"/>
              </a:rPr>
              <a:t>	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Dokumentów w których znajdują się dane osobowe, również informacje o firmach, 	kontrahentach, tajemnicach jednostki nie można wyrzucać do śmieci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</a:p>
          <a:p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8969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Niszczenie dokumentów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niearchiwalnych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 (przeterminowanych), których minął ustawowy okres przechowywania, poprzedzone jest procedurą brakowania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i sporządzany jest protokół brakowania. Dokumentację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niearchiwalną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 niszczy się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na podstawie uzyskanej zgody odpowiedniego oddziału archiwum państwowego. </a:t>
            </a:r>
          </a:p>
          <a:p>
            <a:pPr marL="896938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8969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Za te zadania odpowiada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Dział Obiegu i Archiwizacji Dokumentów PG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do którego należy przekazać dokumenty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  <a:r>
              <a:rPr lang="pl-PL" dirty="0" smtClean="0">
                <a:latin typeface="Arial Narrow" pitchFamily="34" charset="0"/>
              </a:rPr>
              <a:t/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8.  Czy oferty przesłane na konkurs i pozostałe po procesie rekrutacji wymagają</a:t>
            </a:r>
            <a:r>
              <a:rPr lang="pl-PL" sz="2200" dirty="0" smtClean="0">
                <a:latin typeface="Arial Narrow" pitchFamily="34" charset="0"/>
              </a:rPr>
              <a:t>      </a:t>
            </a:r>
          </a:p>
          <a:p>
            <a:pPr algn="ctr"/>
            <a:r>
              <a:rPr lang="pl-PL" sz="2200" dirty="0" smtClean="0">
                <a:latin typeface="Arial Narrow" pitchFamily="34" charset="0"/>
              </a:rPr>
              <a:t>     </a:t>
            </a:r>
            <a:r>
              <a:rPr lang="pl-PL" sz="2200" b="1" dirty="0" smtClean="0">
                <a:latin typeface="Arial Narrow" pitchFamily="34" charset="0"/>
              </a:rPr>
              <a:t>zniszczenia przez wyspecjalizowaną firmę, czy można to zrobić na Wydziale?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r>
              <a:rPr lang="pl-PL" sz="2000" dirty="0" smtClean="0">
                <a:solidFill>
                  <a:srgbClr val="0070C0"/>
                </a:solidFill>
                <a:latin typeface="Arial Narrow" pitchFamily="34" charset="0"/>
              </a:rPr>
              <a:t>	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Zdezaktualizowana dokumentacja pomocnicza, krótkotrwała,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może być na bieżąco niszczona na Wydziale, </a:t>
            </a:r>
            <a:r>
              <a:rPr lang="pl-PL" sz="2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z użyciem niszczarek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  <a:r>
              <a:rPr lang="pl-PL" dirty="0" smtClean="0">
                <a:latin typeface="Arial Narrow" pitchFamily="34" charset="0"/>
              </a:rPr>
              <a:t/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	</a:t>
            </a:r>
            <a:r>
              <a:rPr lang="pl-PL" sz="2200" b="1" dirty="0" smtClean="0">
                <a:latin typeface="Arial Narrow" pitchFamily="34" charset="0"/>
              </a:rPr>
              <a:t>9.  W dziekanacie, które dane to wrażliwe, a które nie.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Czy np. decyzje wydawane przez uczelnie należy zaliczyć do danych wrażliwych?</a:t>
            </a:r>
            <a:endParaRPr lang="pl-PL" sz="2200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marL="361950" algn="ctr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pl-PL" sz="20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j.w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– p. 6</a:t>
            </a:r>
          </a:p>
          <a:p>
            <a:pPr marL="361950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dane wrażliwe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to dane ujawniające: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pochodzenie rasowe lub etniczne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poglądy polityczne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przekonania religijne lub filozoficzne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przynależność wyznaniową, partyjną lub związkową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</a:t>
            </a:r>
            <a:r>
              <a:rPr lang="pl-PL" sz="2000" u="sng" dirty="0" smtClean="0">
                <a:solidFill>
                  <a:schemeClr val="accent6"/>
                </a:solidFill>
                <a:latin typeface="Arial Narrow" pitchFamily="34" charset="0"/>
              </a:rPr>
              <a:t>dane o stanie zdrowia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kodzie genetycznym, nałogach lub życiu seksualnym </a:t>
            </a:r>
          </a:p>
          <a:p>
            <a:pPr marL="361950">
              <a:buFont typeface="Arial" pitchFamily="34" charset="0"/>
              <a:buChar char="•"/>
            </a:pP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	dane dotyczące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skazań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orzeczeń o ukaraniu i mandatach karnych, i in.</a:t>
            </a:r>
          </a:p>
          <a:p>
            <a:pPr marL="361950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24000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Decyzje wydawane przez uczelnie, będące aktami administracyjnymi, </a:t>
            </a:r>
            <a:b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pl-PL" sz="2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nie należą do danych wrażliwych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chyba, że w swej treści zawierają dane wrażliwe wskazywane powyżej.</a:t>
            </a:r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7" y="1052736"/>
            <a:ext cx="828092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10. Jakie informacje dotyczące studenta można przesyłać </a:t>
            </a:r>
            <a:r>
              <a:rPr lang="pl-PL" sz="2200" b="1" dirty="0" err="1" smtClean="0">
                <a:latin typeface="Arial Narrow" pitchFamily="34" charset="0"/>
              </a:rPr>
              <a:t>sms-em</a:t>
            </a:r>
            <a:r>
              <a:rPr lang="pl-PL" sz="2200" b="1" dirty="0" smtClean="0">
                <a:latin typeface="Arial Narrow" pitchFamily="34" charset="0"/>
              </a:rPr>
              <a:t>;   Udostępnianie danych dotyczących studenta np. rodzicom. </a:t>
            </a:r>
          </a:p>
          <a:p>
            <a:pPr algn="ctr"/>
            <a:r>
              <a:rPr lang="pl-PL" sz="2200" b="1" dirty="0" smtClean="0">
                <a:latin typeface="Arial Narrow" pitchFamily="34" charset="0"/>
              </a:rPr>
              <a:t>Jakie dane można ewentualnie przekazać?</a:t>
            </a:r>
          </a:p>
          <a:p>
            <a:endParaRPr lang="pl-PL" sz="1800" dirty="0" smtClean="0">
              <a:latin typeface="Arial Narrow" pitchFamily="34" charset="0"/>
            </a:endParaRPr>
          </a:p>
          <a:p>
            <a:pPr marL="361950">
              <a:buFont typeface="Arial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Jeżeli student wyraził zgodę na przesyłanie mu informacji na wskazany przez niego 	numer telefonu komórkowego, nie ma prawnych przeszkód.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	(np. o przebiegu studiów, wynikach egzaminów)   </a:t>
            </a:r>
          </a:p>
          <a:p>
            <a:pPr marL="361950"/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>
              <a:buFont typeface="Arial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Udzielanie informacji osobom nieupoważnionym,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 tym również rodzicom studenta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	jest niedopuszczalne. </a:t>
            </a:r>
          </a:p>
          <a:p>
            <a:pPr marL="361950">
              <a:buFont typeface="Arial" charset="0"/>
              <a:buChar char="•"/>
            </a:pP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>
              <a:buFont typeface="Arial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Informacji o studencie wolno udzielać wyłącznie za zgodą studenta. 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	(wyjątki: żądanie organu administracji państwowej bądź wymiaru sprawiedliwości).</a:t>
            </a:r>
            <a:endParaRPr lang="pl-PL" sz="18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endParaRPr lang="pl-PL" sz="16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UWAGA: każda osoba przyjęta na studia otrzymuje indywidualne konto studenta w uczelnianym Systemie </a:t>
            </a:r>
            <a:r>
              <a:rPr lang="pl-PL" sz="18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eDziekanat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zawierającym w szczególności informacje o przebiegu studiów i aktualnym statusie studenta.</a:t>
            </a:r>
          </a:p>
          <a:p>
            <a:pPr marL="361950"/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052736"/>
            <a:ext cx="914399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	11. Czy należy przechowywać w teczkach osobowych studenta dokumentację medyczną lub orzeczenia o niepełnosprawności, na podstawie których student stara się np. o urlop zdrowotny, dodatkowy termin zdawania egzaminów lub stypendium dla niepełnosprawnych?</a:t>
            </a:r>
          </a:p>
          <a:p>
            <a:pPr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49263">
              <a:buFont typeface="Arial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Rozporządzenia Ministra Nauki i Szkolnictwa Wyższego  w sprawie dokumentacji przebiegu 	studiów w § 4 ust.1 określa jakie dokumenty przechowuje się w teczce akt osobowych studenta. 	(patrz. p. 6)</a:t>
            </a:r>
          </a:p>
          <a:p>
            <a:pPr marL="449263"/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49263">
              <a:buFont typeface="Arial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Przechowywanie dokumentacji</a:t>
            </a: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medycznej lub orzeczenia o niepełnosprawności jest 	przetwarzaniem danych wrażliwych.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Nie należy ich przechowywać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  <a:endParaRPr lang="pl-PL" sz="2200" b="1" dirty="0" smtClean="0">
              <a:latin typeface="Arial Narrow" pitchFamily="34" charset="0"/>
            </a:endParaRPr>
          </a:p>
          <a:p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052736"/>
            <a:ext cx="91439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	</a:t>
            </a:r>
            <a:r>
              <a:rPr lang="pl-PL" sz="2200" b="1" dirty="0" smtClean="0">
                <a:latin typeface="Arial Narrow" pitchFamily="34" charset="0"/>
              </a:rPr>
              <a:t>12. Kiedy można wystąpić do </a:t>
            </a:r>
            <a:r>
              <a:rPr lang="pl-PL" sz="2200" b="1" dirty="0" err="1" smtClean="0">
                <a:latin typeface="Arial Narrow" pitchFamily="34" charset="0"/>
              </a:rPr>
              <a:t>MOP-su</a:t>
            </a:r>
            <a:r>
              <a:rPr lang="pl-PL" sz="2200" b="1" dirty="0" smtClean="0">
                <a:latin typeface="Arial Narrow" pitchFamily="34" charset="0"/>
              </a:rPr>
              <a:t> o udostępnienie danych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o pobieraniu lub nie zasiłku przez rodzinę studenta, który złożył wniosek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o stypendium socjalne. Czy może to zrobić tylko student?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marL="6302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Do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MOP-su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 o udostępnienie danych o pobieraniu lub nie zasiłku przez rodzinę studenta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może wystąpić tylko student. </a:t>
            </a:r>
          </a:p>
          <a:p>
            <a:pPr marL="630238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6302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Jednakże zgodnie z art.179 ust. 8 Ustawy Prawo o szkolnictwie wyższym,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w uzasadnionych przypadkach, kierownik podstawowej jednostki organizacyjnej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albo odpowiednio komisja stypendialna lub odwoławcza komisja stypendialna,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o których mowa w art. 177 ustawy Prawo o szkolnictwie wyższym,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mogą zażądać </a:t>
            </a:r>
            <a:b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od studenta doręczenia opinii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jednostki w systemie pomocy społecznej odpowiedzialnej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za ustalenie sytuacji dochodowej i majątkowej osób i rodzin, i uwzględnić ją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w postępowaniu.</a:t>
            </a: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179512" y="980728"/>
            <a:ext cx="915840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u="sng" dirty="0" smtClean="0">
                <a:solidFill>
                  <a:schemeClr val="accent6"/>
                </a:solidFill>
                <a:latin typeface="Arial Narrow" pitchFamily="34" charset="0"/>
              </a:rPr>
              <a:t>Źródła prawa:</a:t>
            </a: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USTAWA z dnia 29 sierpnia 1997 r. o ochronie danych osobowych 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(Dz. U. Nr 133, poz. 883. z </a:t>
            </a:r>
            <a:r>
              <a:rPr lang="pl-PL" sz="1600" dirty="0" err="1" smtClean="0">
                <a:solidFill>
                  <a:schemeClr val="accent6"/>
                </a:solidFill>
                <a:latin typeface="Arial Narrow" pitchFamily="34" charset="0"/>
              </a:rPr>
              <a:t>późn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. zm.)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ROZPORZĄDZENIE </a:t>
            </a:r>
            <a:r>
              <a:rPr lang="pl-PL" sz="18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MSWiA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z dnia 29 czerwca 1998 r.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w sprawie określenia podstawowych warunków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technicznych i organizacyjnych, jakim powinny odpowiadać urządzenia i systemy informatyczne służące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do przetwarzania danych osobowych 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(Dz. U. Nr 80, poz.521, z </a:t>
            </a:r>
            <a:r>
              <a:rPr lang="pl-PL" sz="1600" dirty="0" err="1" smtClean="0">
                <a:solidFill>
                  <a:schemeClr val="accent6"/>
                </a:solidFill>
                <a:latin typeface="Arial Narrow" pitchFamily="34" charset="0"/>
              </a:rPr>
              <a:t>późn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. zm.)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USTAWA z dnia 27 lipca 2005 r. Prawo o szkolnictwie wyższym 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(Dz. U. nr 164 z 2005 r., poz. 1365, z </a:t>
            </a:r>
            <a:r>
              <a:rPr lang="pl-PL" sz="1600" dirty="0" err="1" smtClean="0">
                <a:solidFill>
                  <a:schemeClr val="accent6"/>
                </a:solidFill>
                <a:latin typeface="Arial Narrow" pitchFamily="34" charset="0"/>
              </a:rPr>
              <a:t>późn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. zm.) 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Zarządzenie Rektora Politechniki Gdańskiej nr 24/2011 z 30 września 2011 r.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w sprawie ochrony danych osobowych przetwarzanych w Politechnice Gdańskiej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wraz z </a:t>
            </a:r>
            <a:r>
              <a:rPr lang="pl-PL" sz="1800" cap="small" dirty="0" smtClean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</a:rPr>
              <a:t>Polityką Bezpieczeństwa Danych Osobowych.</a:t>
            </a: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Na system ochrony danych osobowych składają się też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wszystkie inne przepisy szczególne,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które regulują kwestie wykorzystywania danych osobowych.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Uczelnia może przetwarzać dane osobowe jedynie wtedy, gdy służy to wypełnieniu określonych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prawem zadań, obowiązków i upoważnień.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052736"/>
            <a:ext cx="9143999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	</a:t>
            </a:r>
            <a:r>
              <a:rPr lang="pl-PL" sz="2200" b="1" dirty="0" smtClean="0">
                <a:latin typeface="Arial Narrow" pitchFamily="34" charset="0"/>
              </a:rPr>
              <a:t>13.</a:t>
            </a:r>
            <a:r>
              <a:rPr lang="pl-PL" sz="2200" dirty="0" smtClean="0">
                <a:latin typeface="Arial Narrow" pitchFamily="34" charset="0"/>
              </a:rPr>
              <a:t> </a:t>
            </a:r>
            <a:r>
              <a:rPr lang="pl-PL" sz="2200" b="1" dirty="0" smtClean="0">
                <a:latin typeface="Arial Narrow" pitchFamily="34" charset="0"/>
              </a:rPr>
              <a:t>Czy absolwenci, których kariera ma być „monitorowana”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muszą złożyć zgodę na przetwarzanie swoich danych osobowych, na jaki okres?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marL="449263" algn="ctr"/>
            <a:r>
              <a:rPr lang="pl-PL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TAK</a:t>
            </a:r>
          </a:p>
          <a:p>
            <a:pPr marL="449263" algn="ctr"/>
            <a:endParaRPr lang="pl-PL" sz="18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49263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Zgoda taka może mieć charakter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bezterminowy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bądź zezwalać na przetwarzanie danych jedynie przez oznaczony okres. </a:t>
            </a:r>
          </a:p>
          <a:p>
            <a:r>
              <a:rPr lang="pl-PL" sz="1300" dirty="0" smtClean="0">
                <a:solidFill>
                  <a:schemeClr val="accent6"/>
                </a:solidFill>
                <a:latin typeface="Arial Narrow" pitchFamily="34" charset="0"/>
              </a:rPr>
              <a:t>(Komentarz Janusza Barty, Pawła </a:t>
            </a:r>
            <a:r>
              <a:rPr lang="pl-PL" sz="1300" dirty="0" err="1" smtClean="0">
                <a:solidFill>
                  <a:schemeClr val="accent6"/>
                </a:solidFill>
                <a:latin typeface="Arial Narrow" pitchFamily="34" charset="0"/>
              </a:rPr>
              <a:t>Fajgielskiego</a:t>
            </a:r>
            <a:r>
              <a:rPr lang="pl-PL" sz="1300" dirty="0" smtClean="0">
                <a:solidFill>
                  <a:schemeClr val="accent6"/>
                </a:solidFill>
                <a:latin typeface="Arial Narrow" pitchFamily="34" charset="0"/>
              </a:rPr>
              <a:t>, Ryszarda Markiewicza, 4 wydanie, Kraków 2007, </a:t>
            </a:r>
            <a:r>
              <a:rPr lang="pl-PL" sz="1300" dirty="0" err="1" smtClean="0">
                <a:solidFill>
                  <a:schemeClr val="accent6"/>
                </a:solidFill>
                <a:latin typeface="Arial Narrow" pitchFamily="34" charset="0"/>
              </a:rPr>
              <a:t>Lex</a:t>
            </a:r>
            <a:r>
              <a:rPr lang="pl-PL" sz="1300" dirty="0" smtClean="0">
                <a:solidFill>
                  <a:schemeClr val="accent6"/>
                </a:solidFill>
                <a:latin typeface="Arial Narrow" pitchFamily="34" charset="0"/>
              </a:rPr>
              <a:t> a </a:t>
            </a:r>
            <a:r>
              <a:rPr lang="pl-PL" sz="1300" dirty="0" err="1" smtClean="0">
                <a:solidFill>
                  <a:schemeClr val="accent6"/>
                </a:solidFill>
                <a:latin typeface="Arial Narrow" pitchFamily="34" charset="0"/>
              </a:rPr>
              <a:t>Wolters</a:t>
            </a:r>
            <a:r>
              <a:rPr lang="pl-PL" sz="13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r>
              <a:rPr lang="pl-PL" sz="1300" dirty="0" err="1" smtClean="0">
                <a:solidFill>
                  <a:schemeClr val="accent6"/>
                </a:solidFill>
                <a:latin typeface="Arial Narrow" pitchFamily="34" charset="0"/>
              </a:rPr>
              <a:t>Kluwers</a:t>
            </a:r>
            <a:r>
              <a:rPr lang="pl-PL" sz="1300" dirty="0" smtClean="0">
                <a:solidFill>
                  <a:schemeClr val="accent6"/>
                </a:solidFill>
                <a:latin typeface="Arial Narrow" pitchFamily="34" charset="0"/>
              </a:rPr>
              <a:t> business, str. 388). </a:t>
            </a:r>
          </a:p>
          <a:p>
            <a:pPr marL="449263"/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49263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ZGODA jest ważna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najdłużej do ustania celu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, w którym te dane są przetwarzane.</a:t>
            </a:r>
            <a:r>
              <a:rPr lang="pl-PL" dirty="0" smtClean="0">
                <a:latin typeface="Arial Narrow" pitchFamily="34" charset="0"/>
              </a:rPr>
              <a:t/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052736"/>
            <a:ext cx="91439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	14. Czy na czas zwolnienia lekarskiego lub urlopu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należy cofać pracownikowi upoważnienie do przetwarzania danych?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r>
              <a:rPr lang="pl-PL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NIE</a:t>
            </a:r>
          </a:p>
          <a:p>
            <a:pPr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534988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Upoważnienie do przetwarzania danych osobowych  udzielane jest pracownikowi w związku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	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z jego zakresem obowiązków wynikających ze stosunku pracy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</a:p>
          <a:p>
            <a:pPr marL="534988"/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534988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	W okresie czasowego niewykonywania przez niego obowiązków pracowniczych </a:t>
            </a:r>
          </a:p>
          <a:p>
            <a:pPr marL="534988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	- w związku z chorobą czy urlopem - nie jest konieczne cofanie mu tych uprawnień.</a:t>
            </a: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052736"/>
            <a:ext cx="914399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	15.  Czy można umieszczać wyniki prac studenckich w Internecie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w plikach chronionych hasłem?</a:t>
            </a:r>
          </a:p>
          <a:p>
            <a:pPr algn="ctr"/>
            <a:endParaRPr lang="pl-PL" sz="20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TAK, jeżeli uczelnia posiada zgodę studenta na publikowanie wyników w tej formie. </a:t>
            </a:r>
          </a:p>
          <a:p>
            <a:pPr marL="361950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(vide wyjaśnienia do pytania 1.)</a:t>
            </a:r>
          </a:p>
          <a:p>
            <a:pPr marL="361950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Uwaga: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Pojęcie „w Internecie” jest niejednoznaczne i bardzo pojemne. </a:t>
            </a:r>
          </a:p>
          <a:p>
            <a:pPr marL="36195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Dla przykładu: jeżeli dostęp jest szyfrowany do ftp, którego adres ma tylko student i plik zawiera tylko jego dane – wówczas TAK.</a:t>
            </a:r>
          </a:p>
          <a:p>
            <a:pPr algn="ctr"/>
            <a:endParaRPr lang="pl-PL" sz="2200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" y="1052736"/>
            <a:ext cx="914399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	16.  Czy zgodne z prawem jest umieszczanie danych osobowych pracowników na oficjalnych stronach uczelni, wydziału czy na stronie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„nauka polska”?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algn="ctr"/>
            <a:endParaRPr lang="pl-PL" sz="22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pl-PL" sz="2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TAK</a:t>
            </a:r>
          </a:p>
          <a:p>
            <a:pPr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algn="ctr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w zakresie w jakim wskazano w wyjaśnieniach do pytania 3 </a:t>
            </a:r>
            <a:endParaRPr lang="pl-PL" sz="22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algn="ctr"/>
            <a:endParaRPr lang="pl-PL" sz="22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" y="1052736"/>
            <a:ext cx="91439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	</a:t>
            </a:r>
          </a:p>
          <a:p>
            <a:pPr algn="ctr"/>
            <a:r>
              <a:rPr lang="pl-PL" sz="2200" b="1" dirty="0" smtClean="0">
                <a:latin typeface="Arial Narrow" pitchFamily="34" charset="0"/>
              </a:rPr>
              <a:t>17. W jaki sposób utylizować stare prace dyplomowe?</a:t>
            </a: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Należy przekazać protokołem do Działu Obiegu i Archiwizacji Dokumentów PG</a:t>
            </a:r>
            <a:endParaRPr lang="pl-PL" sz="22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200" b="1" dirty="0" smtClean="0">
              <a:latin typeface="Arial Narrow" pitchFamily="34" charset="0"/>
            </a:endParaRPr>
          </a:p>
          <a:p>
            <a:pPr algn="ctr"/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683568" y="908720"/>
            <a:ext cx="799288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800" u="sng" dirty="0" smtClean="0">
                <a:solidFill>
                  <a:schemeClr val="accent6"/>
                </a:solidFill>
                <a:latin typeface="Arial Narrow" pitchFamily="34" charset="0"/>
              </a:rPr>
              <a:t>DEFINICJE PODSTAWOWE</a:t>
            </a:r>
            <a:endParaRPr lang="pl-PL" sz="1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1000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</a:p>
          <a:p>
            <a:r>
              <a:rPr lang="pl-PL" sz="1800" b="1" cap="small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DANE OSOBOWE</a:t>
            </a:r>
            <a:r>
              <a:rPr lang="pl-PL" sz="1800" cap="small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- dane osoby, której tożsamość można określić bezpośrednio lub pośrednio, w szczególności przez powołanie się na numer identyfikacyjny (np. pesel), adres, telefon albo jeden lub kilka specyficznych czynników określających jej cechy fizyczne, fizjologiczne, umysłowe, ekonomiczne, kulturowe lub społeczne</a:t>
            </a:r>
          </a:p>
          <a:p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Uwagi: 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Danymi osobowymi nie są informacje o osobach zmarłych</a:t>
            </a:r>
            <a:r>
              <a:rPr lang="pl-PL" sz="1800" dirty="0" smtClean="0">
                <a:latin typeface="Arial Narrow" pitchFamily="34" charset="0"/>
              </a:rPr>
              <a:t>.</a:t>
            </a:r>
          </a:p>
          <a:p>
            <a:pPr lvl="0"/>
            <a:endParaRPr lang="pl-PL" sz="1000" dirty="0" smtClean="0">
              <a:latin typeface="Arial Narrow" pitchFamily="34" charset="0"/>
            </a:endParaRPr>
          </a:p>
          <a:p>
            <a:r>
              <a:rPr lang="pl-PL" sz="2000" b="1" cap="small" dirty="0" smtClean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</a:rPr>
              <a:t>przetwarzanie danych</a:t>
            </a:r>
            <a:r>
              <a:rPr lang="pl-PL" sz="2000" cap="small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to operacje wykonywane na danych osobowych, takie jak: 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zbieranie, utrwalanie, przechowywanie, opracowywanie, zmienianie, udostępnianie, usuwanie</a:t>
            </a:r>
          </a:p>
          <a:p>
            <a:endParaRPr lang="pl-PL" sz="10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2000" b="1" cap="small" dirty="0" smtClean="0">
                <a:solidFill>
                  <a:schemeClr val="accent6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</a:rPr>
              <a:t>Administratorem danych osobowych</a:t>
            </a:r>
            <a:r>
              <a:rPr lang="pl-PL" sz="2000" b="1" cap="small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(ADO) w Politechnice Gdańskiej jest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rektor.</a:t>
            </a:r>
          </a:p>
          <a:p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Obowiązki wynikające z ustawy o ochronie danych osobowych rektor powierza </a:t>
            </a:r>
          </a:p>
          <a:p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lokalnym administratorom danych osobowych (LADO),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którymi są:</a:t>
            </a:r>
          </a:p>
          <a:p>
            <a:pPr lvl="1"/>
            <a:r>
              <a:rPr lang="pl-PL" sz="1800" u="sng" dirty="0" smtClean="0">
                <a:solidFill>
                  <a:schemeClr val="accent6"/>
                </a:solidFill>
                <a:latin typeface="Arial Narrow" pitchFamily="34" charset="0"/>
              </a:rPr>
              <a:t>dziekani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w zakresie dotyczącym poszczególnych wydziałów,</a:t>
            </a:r>
          </a:p>
          <a:p>
            <a:pPr lvl="1"/>
            <a:r>
              <a:rPr lang="pl-PL" sz="1800" u="sng" dirty="0" err="1" smtClean="0">
                <a:solidFill>
                  <a:schemeClr val="accent6"/>
                </a:solidFill>
                <a:latin typeface="Arial Narrow" pitchFamily="34" charset="0"/>
              </a:rPr>
              <a:t>kanclerz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w zakresie pozostałych jednostek organizacyjnych.</a:t>
            </a:r>
          </a:p>
          <a:p>
            <a:endParaRPr lang="pl-PL" sz="16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W jednostkach niewchodzących w skład wydziałów LADO powołuje i nadzoruje </a:t>
            </a:r>
            <a:r>
              <a:rPr lang="pl-PL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Głównych Użytkowników Systemów (GUS). </a:t>
            </a:r>
            <a:r>
              <a:rPr lang="pl-PL" sz="1600" dirty="0" smtClean="0">
                <a:solidFill>
                  <a:schemeClr val="accent6"/>
                </a:solidFill>
                <a:latin typeface="Arial Narrow" pitchFamily="34" charset="0"/>
              </a:rPr>
              <a:t>Na wydziałach LADO jednocześnie wykonuje zadania GUS dla wszystkich systemów wydziałowych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  <a:endParaRPr lang="pl-PL" sz="18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683568" y="980728"/>
            <a:ext cx="79928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u="sng" dirty="0" smtClean="0">
                <a:solidFill>
                  <a:schemeClr val="accent6"/>
                </a:solidFill>
                <a:latin typeface="Arial Narrow" pitchFamily="34" charset="0"/>
              </a:rPr>
              <a:t>ZALECENIA OGÓLNE DOT. OCHRONY DANYCH OSOBOWYCH:</a:t>
            </a:r>
            <a:br>
              <a:rPr lang="pl-PL" sz="1800" b="1" u="sng" dirty="0" smtClean="0">
                <a:solidFill>
                  <a:schemeClr val="accent6"/>
                </a:solidFill>
                <a:latin typeface="Arial Narrow" pitchFamily="34" charset="0"/>
              </a:rPr>
            </a:b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należy przestrzegać zasad Polityki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Bezpieczeństwa Danych Osobowych</a:t>
            </a:r>
            <a:b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dostęp do danych osobowych mogą mieć jedynie osoby upoważnione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każdy system, w którym przetwarzane są dane osobowe powinien zostać zgłoszony do ABI wraz z opracowaną </a:t>
            </a: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Instrukcją Zarządzania Systemem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należy zgłaszać ABI incydenty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naruszenia bezpieczeństwa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nie wolno przekazywać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informacji (danych) innym pracownikom, studentom i osobom spoza Uczelni, jeśli nie ma pewności, że są uprawnieni do jej posiadania </a:t>
            </a:r>
          </a:p>
          <a:p>
            <a:pPr>
              <a:buFont typeface="Arial" pitchFamily="34" charset="0"/>
              <a:buChar char="•"/>
            </a:pPr>
            <a:endParaRPr lang="pl-PL" sz="18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należy zachowywać ostrożność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udzielając informacji przez telefon i e-mail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nie omawiać spraw służbowych poza miejscem pracy (np. kawiarnia, autobus, pociąg)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zwracać uwagę na nieznane osoby przebywające w miejscu pracy</a:t>
            </a:r>
          </a:p>
          <a:p>
            <a:endParaRPr lang="pl-PL" sz="1800" dirty="0"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683568" y="980728"/>
            <a:ext cx="799288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należy zabezpieczać zbiory danych osobowych przed takim incydentami, jak: </a:t>
            </a:r>
          </a:p>
          <a:p>
            <a:pPr lvl="0"/>
            <a:r>
              <a:rPr lang="pl-PL" sz="1800" b="1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pożar, zalanie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serwera, archiwum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utrata zasilania/łączności, awarie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komputera, serwera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 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pomyłki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informatyków i użytkowników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utrata danych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z twardych dysków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porzucenie 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danych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śmietnik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zagubienie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dokumentacji, laptopa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włamanie/nieautoryzowany dostęp  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do systemu, pomieszczeń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atak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hackera, wirusa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kradzież (</a:t>
            </a:r>
            <a:r>
              <a:rPr lang="pl-PL" sz="1800" i="1" dirty="0" smtClean="0">
                <a:solidFill>
                  <a:schemeClr val="accent6"/>
                </a:solidFill>
                <a:latin typeface="Arial Narrow" pitchFamily="34" charset="0"/>
              </a:rPr>
              <a:t>danych, akt, komputerów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itp.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  <a:endParaRPr lang="pl-PL" sz="1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stosować zasadę czystego biurka (nie zostawiać dokumentów osobowych bez  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zabezpieczenia);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dokumenty w postaci papierowej lub elektronicznej zawierające dane  </a:t>
            </a:r>
          </a:p>
          <a:p>
            <a:pPr lvl="0"/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 osobowe po  zakończeniu pracy muszą być zabezpieczone</a:t>
            </a:r>
          </a:p>
          <a:p>
            <a:pPr lvl="0"/>
            <a:endParaRPr lang="pl-PL" sz="10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dokumenty papierowe muszą być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niszczone z użyciem niszczarek </a:t>
            </a:r>
          </a:p>
          <a:p>
            <a:pPr lvl="0"/>
            <a:endParaRPr lang="pl-PL" sz="1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niedozwolone jest kopiowanie i instalowanie z Internetu niezatwierdzonego oprogramowania oraz korzystania z niezaufanych witryn internetowych w przypadku jednoczesnej pracy </a:t>
            </a:r>
            <a:b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ze zbiorami danych osobowych.</a:t>
            </a:r>
          </a:p>
          <a:p>
            <a:pPr lvl="0"/>
            <a:endParaRPr lang="pl-PL" sz="1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Nie wolno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wynosić zbiorów danych osobowych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poza miejsca wyznaczone do przetwarzania  danych w PG </a:t>
            </a:r>
          </a:p>
          <a:p>
            <a:pPr lvl="0">
              <a:buFont typeface="Arial" pitchFamily="34" charset="0"/>
              <a:buChar char="•"/>
            </a:pPr>
            <a:endParaRPr lang="pl-PL" sz="1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 wszelkie pytania i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wątpliwości dot. ODO należy kierować do ABI PG 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(p. Piotr FALC, email: </a:t>
            </a:r>
            <a:r>
              <a:rPr lang="pl-PL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abi@pg.gda.pl, tel. 1215</a:t>
            </a:r>
            <a:r>
              <a:rPr lang="pl-PL" sz="1800" dirty="0" smtClean="0">
                <a:solidFill>
                  <a:schemeClr val="accent6"/>
                </a:solidFill>
                <a:latin typeface="Arial Narrow" pitchFamily="34" charset="0"/>
              </a:rPr>
              <a:t>), pytania wymagające interpretacji GIODO, przesyła ABI ) </a:t>
            </a:r>
            <a:endParaRPr lang="pl-PL" sz="1800" dirty="0"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" y="702469"/>
            <a:ext cx="914399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pl-PL" sz="2200" b="1" dirty="0" smtClean="0">
                <a:latin typeface="Arial Narrow" pitchFamily="34" charset="0"/>
              </a:rPr>
              <a:t>Jak ogłaszać wyniki egzaminów? </a:t>
            </a:r>
          </a:p>
          <a:p>
            <a:pPr marL="457200" indent="-457200" algn="ctr"/>
            <a:r>
              <a:rPr lang="pl-PL" sz="2200" b="1" dirty="0" smtClean="0">
                <a:latin typeface="Arial Narrow" pitchFamily="34" charset="0"/>
              </a:rPr>
              <a:t>Czy można umieszczać je w gablotach podając imię i nazwisko i/lub nr albumu? </a:t>
            </a:r>
          </a:p>
          <a:p>
            <a:pPr marL="457200" indent="-457200" algn="ctr"/>
            <a:r>
              <a:rPr lang="pl-PL" sz="2200" b="1" dirty="0" smtClean="0">
                <a:latin typeface="Arial Narrow" pitchFamily="34" charset="0"/>
              </a:rPr>
              <a:t>	Czy można przesłać plik z ocenami np. staroście roku?</a:t>
            </a:r>
            <a:endParaRPr lang="pl-PL" sz="2200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 </a:t>
            </a:r>
            <a:br>
              <a:rPr lang="pl-PL" dirty="0" smtClean="0"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dwa przypadki: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egzaminy wstępne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oraz egzaminy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na studiach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.</a:t>
            </a:r>
          </a:p>
          <a:p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wyniki postępowania rekrutacyjnego są jawne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(art. 169 ust.16 ustawy Prawo o szkolnictwie wyższym)  Dopuszczalne jest więc podawanie do publicznej wiadomości informacji o wynikach egzaminów wstępnych indywidualizujących osobę oraz wynik egzaminu. Zestawienie danych kandydatów na studia publikowane w tym zakresie należy więc uznać za zgodne z prawem. </a:t>
            </a:r>
          </a:p>
          <a:p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Brak jest podobnego zezwolenia na upublicznienie wyników egzaminów w trakcie studiów.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Wymagana jest (pisemna) zgoda studenta na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publikowanie NAZWISKA z wynikami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jego egzaminów, (np. w gablotach czy poprzez przekazanie pliku z ocenami staroście roku). </a:t>
            </a:r>
          </a:p>
          <a:p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Zamieszczanie wyników egzaminów z podaniem jedynie numerów albumów jest dopuszczalne bez zgody studenta.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 startAt="2"/>
            </a:pPr>
            <a:r>
              <a:rPr lang="pl-PL" sz="2200" b="1" dirty="0" smtClean="0">
                <a:latin typeface="Arial Narrow" pitchFamily="34" charset="0"/>
              </a:rPr>
              <a:t>Czy można wywieszać wyniki kolokwiów/egzaminów z nazwiskami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albo numerami albumu, jeżeli student wyraża zgodę na piśmie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(zaznacza wybraną kratkę na kuponie z pytaniami) n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a odpowiadającą mu formę publikacji wyników?</a:t>
            </a:r>
          </a:p>
          <a:p>
            <a:pPr marL="457200" indent="-457200" algn="ctr">
              <a:buAutoNum type="arabicPeriod" startAt="2"/>
            </a:pPr>
            <a:endParaRPr lang="pl-PL" sz="2200" b="1" dirty="0" smtClean="0">
              <a:latin typeface="Arial Narrow" pitchFamily="34" charset="0"/>
            </a:endParaRPr>
          </a:p>
          <a:p>
            <a:pPr marL="457200" indent="-457200" algn="ctr"/>
            <a:endParaRPr lang="pl-PL" sz="2200" b="1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57200" indent="-457200" algn="ctr"/>
            <a:r>
              <a:rPr lang="pl-PL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TAK </a:t>
            </a:r>
            <a:r>
              <a:rPr lang="pl-PL" sz="2000" b="1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b="1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b="1" dirty="0" smtClean="0">
                <a:solidFill>
                  <a:schemeClr val="accent6"/>
                </a:solidFill>
                <a:latin typeface="Arial Narrow" pitchFamily="34" charset="0"/>
              </a:rPr>
              <a:t>pod warunkiem: 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zgoda musi mieć charakter dobrowolnego, świadomego wyrażenia woli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i musi być jednoznaczna (nie można wymagać jednego podpisu pod pracą i zgodą).</a:t>
            </a:r>
            <a:r>
              <a:rPr lang="pl-PL" sz="2000" b="1" dirty="0" smtClean="0">
                <a:solidFill>
                  <a:schemeClr val="accent6"/>
                </a:solidFill>
              </a:rPr>
              <a:t/>
            </a:r>
            <a:br>
              <a:rPr lang="pl-PL" sz="2000" b="1" dirty="0" smtClean="0">
                <a:solidFill>
                  <a:schemeClr val="accent6"/>
                </a:solidFill>
              </a:rPr>
            </a:br>
            <a:endParaRPr lang="pl-PL" sz="2000" dirty="0" smtClean="0">
              <a:solidFill>
                <a:schemeClr val="accent6"/>
              </a:solidFill>
            </a:endParaRPr>
          </a:p>
          <a:p>
            <a:r>
              <a:rPr lang="pl-PL" dirty="0" smtClean="0">
                <a:solidFill>
                  <a:schemeClr val="accent6"/>
                </a:solidFill>
                <a:latin typeface="Arial Narrow" pitchFamily="34" charset="0"/>
              </a:rPr>
              <a:t> </a:t>
            </a:r>
            <a:r>
              <a:rPr lang="pl-PL" dirty="0" smtClean="0">
                <a:latin typeface="Arial Narrow" pitchFamily="34" charset="0"/>
              </a:rPr>
              <a:t/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00" b="1" dirty="0" smtClean="0">
                <a:latin typeface="Arial Narrow" pitchFamily="34" charset="0"/>
              </a:rPr>
              <a:t>3. Jakie dane o pracowniku </a:t>
            </a:r>
            <a:br>
              <a:rPr lang="pl-PL" sz="2200" b="1" dirty="0" smtClean="0">
                <a:latin typeface="Arial Narrow" pitchFamily="34" charset="0"/>
              </a:rPr>
            </a:br>
            <a:r>
              <a:rPr lang="pl-PL" sz="2200" b="1" dirty="0" smtClean="0">
                <a:latin typeface="Arial Narrow" pitchFamily="34" charset="0"/>
              </a:rPr>
              <a:t>(dziekan, inny nauczyciel akademicki, dyrektor administracyjny, samodzielny referent) mogą być umieszczane na stronie internetowej?</a:t>
            </a:r>
          </a:p>
          <a:p>
            <a:pPr marL="457200" indent="-457200" algn="ctr"/>
            <a:endParaRPr lang="pl-PL" sz="2200" b="1" dirty="0" smtClean="0">
              <a:latin typeface="Arial Narrow" pitchFamily="34" charset="0"/>
            </a:endParaRPr>
          </a:p>
          <a:p>
            <a:pPr marL="457200" indent="-457200" algn="ctr"/>
            <a:endParaRPr lang="pl-PL" sz="2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457200" indent="-7938"/>
            <a:r>
              <a:rPr lang="pl-PL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		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imię i nazwisko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		stanowisko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		jednostka organizacyjna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		numer pokoju w którym pracuje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		telefon służbowy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		adres e-mail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 </a:t>
            </a:r>
          </a:p>
          <a:p>
            <a:pPr marL="457200" indent="-457200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/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czyli te dane, które są ściśle związane z wykonywaniem przez niego obowiązków służbowych. Dane te mogą być wykorzystywane (udostępniane) przez pracodawcę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bez zgody pracownika, którego dotyczą. </a:t>
            </a:r>
          </a:p>
          <a:p>
            <a:pPr marL="457200" indent="-457200" algn="ctr"/>
            <a:r>
              <a:rPr lang="pl-PL" sz="2000" b="1" dirty="0" smtClean="0">
                <a:solidFill>
                  <a:schemeClr val="accent6"/>
                </a:solidFill>
              </a:rPr>
              <a:t/>
            </a:r>
            <a:br>
              <a:rPr lang="pl-PL" sz="2000" b="1" dirty="0" smtClean="0">
                <a:solidFill>
                  <a:schemeClr val="accent6"/>
                </a:solidFill>
              </a:rPr>
            </a:br>
            <a:endParaRPr lang="pl-PL" sz="2000" dirty="0" smtClean="0">
              <a:solidFill>
                <a:schemeClr val="accent6"/>
              </a:solidFill>
            </a:endParaRPr>
          </a:p>
          <a:p>
            <a:r>
              <a:rPr lang="pl-PL" dirty="0" smtClean="0">
                <a:latin typeface="Arial Narrow" pitchFamily="34" charset="0"/>
              </a:rPr>
              <a:t> </a:t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124744"/>
            <a:ext cx="914399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Arial Narrow" pitchFamily="34" charset="0"/>
              </a:rPr>
              <a:t>4.  Jakie są ograniczenia w rozsyłaniu poczty elektronicznej do wielu adresatów?</a:t>
            </a:r>
            <a:endParaRPr lang="pl-PL" sz="2000" dirty="0" smtClean="0">
              <a:latin typeface="Arial Narrow" pitchFamily="34" charset="0"/>
            </a:endParaRPr>
          </a:p>
          <a:p>
            <a:pPr marL="457200" indent="-457200" algn="ctr"/>
            <a:endParaRPr lang="pl-PL" sz="2200" b="1" dirty="0" smtClean="0">
              <a:latin typeface="Arial Narrow" pitchFamily="34" charset="0"/>
            </a:endParaRPr>
          </a:p>
          <a:p>
            <a:pPr marL="457200" indent="-457200" algn="ctr"/>
            <a:endParaRPr lang="pl-PL" sz="2000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W kontekście ustawy o ochronie danych osobowych </a:t>
            </a:r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adresy e-mail mogą stanowić dane osobowe, które podlegają ochronie.</a:t>
            </a:r>
          </a:p>
          <a:p>
            <a:pPr marL="457200" indent="-7938"/>
            <a:endParaRPr lang="pl-PL" sz="20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Jeden z wielu adresatów poczty elektronicznej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( np. jedna z wielu osób umieszczona w tzw. „DW” a nie „UDW”), </a:t>
            </a: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który  ma wgląd w całą listę innych, nie ukrytych adresatów niewątpliwie będzie osobą nieupoważnioną. </a:t>
            </a:r>
          </a:p>
          <a:p>
            <a:pPr marL="457200" indent="-7938"/>
            <a:endParaRPr lang="pl-PL" sz="2000" dirty="0" smtClean="0">
              <a:solidFill>
                <a:schemeClr val="accent6"/>
              </a:solidFill>
              <a:latin typeface="Arial Narrow" pitchFamily="34" charset="0"/>
            </a:endParaRPr>
          </a:p>
          <a:p>
            <a:pPr marL="457200" indent="-7938"/>
            <a:r>
              <a:rPr lang="pl-PL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Sytuacja wymaga każdorazowego rozpatrzenia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. </a:t>
            </a:r>
            <a:b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</a:b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(poczta służbowa, korespondencja </a:t>
            </a:r>
            <a:r>
              <a:rPr lang="pl-PL" sz="2000" dirty="0" err="1" smtClean="0">
                <a:solidFill>
                  <a:schemeClr val="accent6"/>
                </a:solidFill>
                <a:latin typeface="Arial Narrow" pitchFamily="34" charset="0"/>
              </a:rPr>
              <a:t>wewnątrzuczelniana</a:t>
            </a:r>
            <a:r>
              <a:rPr lang="pl-PL" sz="2000" dirty="0" smtClean="0">
                <a:solidFill>
                  <a:schemeClr val="accent6"/>
                </a:solidFill>
                <a:latin typeface="Arial Narrow" pitchFamily="34" charset="0"/>
              </a:rPr>
              <a:t>, itp.)</a:t>
            </a:r>
          </a:p>
          <a:p>
            <a:pPr marL="457200" indent="-7938"/>
            <a:endParaRPr lang="pl-PL" sz="2000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7938"/>
            <a:endParaRPr lang="pl-PL" sz="2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7938"/>
            <a:r>
              <a:rPr lang="pl-PL" sz="2000" b="1" dirty="0" smtClean="0">
                <a:solidFill>
                  <a:srgbClr val="0070C0"/>
                </a:solidFill>
              </a:rPr>
              <a:t/>
            </a:r>
            <a:br>
              <a:rPr lang="pl-PL" sz="2000" b="1" dirty="0" smtClean="0">
                <a:solidFill>
                  <a:srgbClr val="0070C0"/>
                </a:solidFill>
              </a:rPr>
            </a:br>
            <a:endParaRPr lang="pl-PL" sz="2000" dirty="0" smtClean="0">
              <a:solidFill>
                <a:srgbClr val="0070C0"/>
              </a:solidFill>
            </a:endParaRPr>
          </a:p>
          <a:p>
            <a:r>
              <a:rPr lang="pl-PL" dirty="0" smtClean="0">
                <a:latin typeface="Arial Narrow" pitchFamily="34" charset="0"/>
              </a:rPr>
              <a:t> </a:t>
            </a:r>
            <a:br>
              <a:rPr lang="pl-PL" dirty="0" smtClean="0">
                <a:latin typeface="Arial Narrow" pitchFamily="34" charset="0"/>
              </a:rPr>
            </a:br>
            <a:endParaRPr lang="pl-PL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520</Words>
  <Application>Microsoft Office PowerPoint</Application>
  <PresentationFormat>Pokaz na ekranie (4:3)</PresentationFormat>
  <Paragraphs>248</Paragraphs>
  <Slides>24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Projekt domyślny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</vt:vector>
  </TitlesOfParts>
  <Company>Politechnika Gdańska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Odya</dc:creator>
  <cp:lastModifiedBy>PG</cp:lastModifiedBy>
  <cp:revision>81</cp:revision>
  <dcterms:created xsi:type="dcterms:W3CDTF">2010-07-13T06:57:12Z</dcterms:created>
  <dcterms:modified xsi:type="dcterms:W3CDTF">2013-01-22T11:18:29Z</dcterms:modified>
</cp:coreProperties>
</file>