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6" r:id="rId3"/>
    <p:sldId id="262" r:id="rId4"/>
    <p:sldId id="267" r:id="rId5"/>
    <p:sldId id="272" r:id="rId6"/>
    <p:sldId id="273" r:id="rId7"/>
    <p:sldId id="276" r:id="rId8"/>
    <p:sldId id="274" r:id="rId9"/>
    <p:sldId id="268" r:id="rId10"/>
    <p:sldId id="264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6221" autoAdjust="0"/>
  </p:normalViewPr>
  <p:slideViewPr>
    <p:cSldViewPr snapToGrid="0">
      <p:cViewPr varScale="1">
        <p:scale>
          <a:sx n="69" d="100"/>
          <a:sy n="69" d="100"/>
        </p:scale>
        <p:origin x="14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80" d="100"/>
          <a:sy n="80" d="100"/>
        </p:scale>
        <p:origin x="234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AEC91-A498-417B-A5CC-E18D44FCEC11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5EF91B0E-1293-4FEE-8391-BC7158A46C6F}">
      <dgm:prSet phldrT="[Tekst]" custT="1"/>
      <dgm:spPr/>
      <dgm:t>
        <a:bodyPr/>
        <a:lstStyle/>
        <a:p>
          <a:r>
            <a: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Szkolenia</a:t>
          </a:r>
          <a:endParaRPr lang="pl-PL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C63E955-C830-4343-BCB2-5BE879A89262}" type="parTrans" cxnId="{5036F316-035D-464B-AE22-D4A9420514F4}">
      <dgm:prSet/>
      <dgm:spPr/>
      <dgm:t>
        <a:bodyPr/>
        <a:lstStyle/>
        <a:p>
          <a:endParaRPr lang="pl-PL"/>
        </a:p>
      </dgm:t>
    </dgm:pt>
    <dgm:pt modelId="{06EA98BF-47DF-438D-ADC0-D8AD00EAA60A}" type="sibTrans" cxnId="{5036F316-035D-464B-AE22-D4A9420514F4}">
      <dgm:prSet/>
      <dgm:spPr/>
      <dgm:t>
        <a:bodyPr/>
        <a:lstStyle/>
        <a:p>
          <a:endParaRPr lang="pl-PL"/>
        </a:p>
      </dgm:t>
    </dgm:pt>
    <dgm:pt modelId="{7ADA6487-C345-45A1-9973-F650220D679F}">
      <dgm:prSet phldrT="[Tekst]" custT="1"/>
      <dgm:spPr/>
      <dgm:t>
        <a:bodyPr/>
        <a:lstStyle/>
        <a:p>
          <a:r>
            <a:rPr lang="pl-PL" sz="1600" dirty="0" smtClean="0"/>
            <a:t>Szkolenia z nowoczesnych metod wizualizacji danych i tworzenia atrakcyjnych prezentacji.</a:t>
          </a:r>
          <a:endParaRPr lang="pl-PL" sz="1600" dirty="0"/>
        </a:p>
      </dgm:t>
    </dgm:pt>
    <dgm:pt modelId="{692A4EBE-7232-4409-9E5A-4F8A6A1986ED}" type="parTrans" cxnId="{5FB3E1A7-3988-48B4-AC1F-1CD82FDD2A29}">
      <dgm:prSet/>
      <dgm:spPr/>
      <dgm:t>
        <a:bodyPr/>
        <a:lstStyle/>
        <a:p>
          <a:endParaRPr lang="pl-PL"/>
        </a:p>
      </dgm:t>
    </dgm:pt>
    <dgm:pt modelId="{1861E3C7-9EC4-4075-A9B0-66F334FBF5B6}" type="sibTrans" cxnId="{5FB3E1A7-3988-48B4-AC1F-1CD82FDD2A29}">
      <dgm:prSet/>
      <dgm:spPr/>
      <dgm:t>
        <a:bodyPr/>
        <a:lstStyle/>
        <a:p>
          <a:endParaRPr lang="pl-PL"/>
        </a:p>
      </dgm:t>
    </dgm:pt>
    <dgm:pt modelId="{13863833-47D6-4B6C-8D93-77C5FDE5FF49}">
      <dgm:prSet phldrT="[Tekst]"/>
      <dgm:spPr/>
      <dgm:t>
        <a:bodyPr/>
        <a:lstStyle/>
        <a:p>
          <a:endParaRPr lang="pl-PL" sz="900" dirty="0"/>
        </a:p>
      </dgm:t>
    </dgm:pt>
    <dgm:pt modelId="{7C440A53-1EAE-4EDE-B424-0D21CCCA6EB9}" type="parTrans" cxnId="{B6EDD7B7-E5F1-4420-BD0D-930D70D820FF}">
      <dgm:prSet/>
      <dgm:spPr/>
      <dgm:t>
        <a:bodyPr/>
        <a:lstStyle/>
        <a:p>
          <a:endParaRPr lang="pl-PL"/>
        </a:p>
      </dgm:t>
    </dgm:pt>
    <dgm:pt modelId="{19A7B4A5-DFDF-430E-8271-CB5FD89ED751}" type="sibTrans" cxnId="{B6EDD7B7-E5F1-4420-BD0D-930D70D820FF}">
      <dgm:prSet/>
      <dgm:spPr/>
      <dgm:t>
        <a:bodyPr/>
        <a:lstStyle/>
        <a:p>
          <a:endParaRPr lang="pl-PL"/>
        </a:p>
      </dgm:t>
    </dgm:pt>
    <dgm:pt modelId="{DF9C4D24-F0E3-4A40-9DAC-4A29DD50EF88}">
      <dgm:prSet phldrT="[Tekst]" custT="1"/>
      <dgm:spPr/>
      <dgm:t>
        <a:bodyPr/>
        <a:lstStyle/>
        <a:p>
          <a:r>
            <a:rPr lang="pl-PL" sz="1600" dirty="0" smtClean="0"/>
            <a:t>Szkolenia z autoprezentacji i wystąpień publicznych.</a:t>
          </a:r>
          <a:endParaRPr lang="pl-PL" sz="1600" dirty="0"/>
        </a:p>
      </dgm:t>
    </dgm:pt>
    <dgm:pt modelId="{FB454598-794B-439A-A307-97D1CAC9CBE2}" type="parTrans" cxnId="{BAD01DE2-175B-41A0-A260-A624502F6F5E}">
      <dgm:prSet/>
      <dgm:spPr/>
      <dgm:t>
        <a:bodyPr/>
        <a:lstStyle/>
        <a:p>
          <a:endParaRPr lang="pl-PL"/>
        </a:p>
      </dgm:t>
    </dgm:pt>
    <dgm:pt modelId="{3137955A-C095-47ED-9538-637DA2C944BC}" type="sibTrans" cxnId="{BAD01DE2-175B-41A0-A260-A624502F6F5E}">
      <dgm:prSet/>
      <dgm:spPr/>
      <dgm:t>
        <a:bodyPr/>
        <a:lstStyle/>
        <a:p>
          <a:endParaRPr lang="pl-PL"/>
        </a:p>
      </dgm:t>
    </dgm:pt>
    <dgm:pt modelId="{9006B583-60C1-4696-A4A2-00469C593F78}">
      <dgm:prSet phldrT="[Tekst]" custT="1"/>
      <dgm:spPr/>
      <dgm:t>
        <a:bodyPr/>
        <a:lstStyle/>
        <a:p>
          <a:r>
            <a:rPr lang="pl-PL" sz="1600" dirty="0" smtClean="0"/>
            <a:t>Szkolenia na temat współpracy i nowoczesnej komunikacji ze studentami.</a:t>
          </a:r>
          <a:endParaRPr lang="pl-PL" sz="1600" dirty="0"/>
        </a:p>
      </dgm:t>
    </dgm:pt>
    <dgm:pt modelId="{4901361A-6593-43F7-8431-1F442C3209EA}" type="parTrans" cxnId="{791A9EE0-1813-4625-AADE-69533480E123}">
      <dgm:prSet/>
      <dgm:spPr/>
      <dgm:t>
        <a:bodyPr/>
        <a:lstStyle/>
        <a:p>
          <a:endParaRPr lang="pl-PL"/>
        </a:p>
      </dgm:t>
    </dgm:pt>
    <dgm:pt modelId="{45ACA6CF-1B96-4795-BBFA-70AEA562D829}" type="sibTrans" cxnId="{791A9EE0-1813-4625-AADE-69533480E123}">
      <dgm:prSet/>
      <dgm:spPr/>
      <dgm:t>
        <a:bodyPr/>
        <a:lstStyle/>
        <a:p>
          <a:endParaRPr lang="pl-PL"/>
        </a:p>
      </dgm:t>
    </dgm:pt>
    <dgm:pt modelId="{EE60A594-1808-42EF-9B31-E6AA72DA4E10}">
      <dgm:prSet phldrT="[Tekst]" custT="1"/>
      <dgm:spPr/>
      <dgm:t>
        <a:bodyPr/>
        <a:lstStyle/>
        <a:p>
          <a:r>
            <a:rPr lang="pl-PL" sz="1600" dirty="0" smtClean="0"/>
            <a:t>Szkolenie z obsługi oprogramowania do komunikacji synchronicznej zintegrowane  z systemami edukacyjnymi Politechniki Gdańskiej.</a:t>
          </a:r>
          <a:endParaRPr lang="pl-PL" sz="1600" dirty="0"/>
        </a:p>
      </dgm:t>
    </dgm:pt>
    <dgm:pt modelId="{1400715E-EC2A-48E2-969F-3AF8FAD381A7}" type="parTrans" cxnId="{CF1ACE85-42EE-4389-8876-3560DBA808C0}">
      <dgm:prSet/>
      <dgm:spPr/>
      <dgm:t>
        <a:bodyPr/>
        <a:lstStyle/>
        <a:p>
          <a:endParaRPr lang="pl-PL"/>
        </a:p>
      </dgm:t>
    </dgm:pt>
    <dgm:pt modelId="{6FBD60CC-4CC2-4C22-A81B-E2C8C2F056B1}" type="sibTrans" cxnId="{CF1ACE85-42EE-4389-8876-3560DBA808C0}">
      <dgm:prSet/>
      <dgm:spPr/>
      <dgm:t>
        <a:bodyPr/>
        <a:lstStyle/>
        <a:p>
          <a:endParaRPr lang="pl-PL"/>
        </a:p>
      </dgm:t>
    </dgm:pt>
    <dgm:pt modelId="{18847C58-8FFD-4194-8E06-25905604C768}">
      <dgm:prSet phldrT="[Tekst]" custT="1"/>
      <dgm:spPr/>
      <dgm:t>
        <a:bodyPr/>
        <a:lstStyle/>
        <a:p>
          <a:r>
            <a:rPr lang="pl-PL" sz="1600" dirty="0" smtClean="0"/>
            <a:t>Szkolenie z obsługi oprogramowania do tworzenia responsywnych, multimedialnych i interaktywnych modułów edukacyjnych.</a:t>
          </a:r>
          <a:endParaRPr lang="pl-PL" sz="1600" dirty="0"/>
        </a:p>
      </dgm:t>
    </dgm:pt>
    <dgm:pt modelId="{A8D7B089-86D6-495A-9DC6-13D784505B74}" type="parTrans" cxnId="{35BB0C5B-7D6C-41EB-A96C-95D4ACB05197}">
      <dgm:prSet/>
      <dgm:spPr/>
      <dgm:t>
        <a:bodyPr/>
        <a:lstStyle/>
        <a:p>
          <a:endParaRPr lang="pl-PL"/>
        </a:p>
      </dgm:t>
    </dgm:pt>
    <dgm:pt modelId="{C5238FD2-CF37-454E-A6BF-44B427357A9C}" type="sibTrans" cxnId="{35BB0C5B-7D6C-41EB-A96C-95D4ACB05197}">
      <dgm:prSet/>
      <dgm:spPr/>
      <dgm:t>
        <a:bodyPr/>
        <a:lstStyle/>
        <a:p>
          <a:endParaRPr lang="pl-PL"/>
        </a:p>
      </dgm:t>
    </dgm:pt>
    <dgm:pt modelId="{F57AD071-361E-42BD-BE14-9FD95EA502AE}">
      <dgm:prSet phldrT="[Tekst]" custT="1"/>
      <dgm:spPr/>
      <dgm:t>
        <a:bodyPr/>
        <a:lstStyle/>
        <a:p>
          <a:endParaRPr lang="pl-PL" sz="1600" dirty="0"/>
        </a:p>
      </dgm:t>
    </dgm:pt>
    <dgm:pt modelId="{3395E252-6872-42DC-88CB-A3ABC832709D}" type="parTrans" cxnId="{8852F122-00D6-4A41-86C7-469CA3DD9B70}">
      <dgm:prSet/>
      <dgm:spPr/>
      <dgm:t>
        <a:bodyPr/>
        <a:lstStyle/>
        <a:p>
          <a:endParaRPr lang="pl-PL"/>
        </a:p>
      </dgm:t>
    </dgm:pt>
    <dgm:pt modelId="{1A7B60D8-58E0-477F-81AE-9B25DFEF9326}" type="sibTrans" cxnId="{8852F122-00D6-4A41-86C7-469CA3DD9B70}">
      <dgm:prSet/>
      <dgm:spPr/>
      <dgm:t>
        <a:bodyPr/>
        <a:lstStyle/>
        <a:p>
          <a:endParaRPr lang="pl-PL"/>
        </a:p>
      </dgm:t>
    </dgm:pt>
    <dgm:pt modelId="{F9084DCD-C337-4C1C-8DF6-188313B3D7CC}">
      <dgm:prSet phldrT="[Tekst]"/>
      <dgm:spPr/>
      <dgm:t>
        <a:bodyPr/>
        <a:lstStyle/>
        <a:p>
          <a:r>
            <a:rPr lang="pl-P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Staż dydaktyczny (krajowy) </a:t>
          </a:r>
          <a:endParaRPr lang="pl-PL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C834920-AFA1-4C3B-94DE-0B70A5F26DE4}" type="parTrans" cxnId="{F52B1972-45DC-4F02-85B8-0580860B03EE}">
      <dgm:prSet/>
      <dgm:spPr/>
      <dgm:t>
        <a:bodyPr/>
        <a:lstStyle/>
        <a:p>
          <a:endParaRPr lang="pl-PL"/>
        </a:p>
      </dgm:t>
    </dgm:pt>
    <dgm:pt modelId="{C8864144-31A0-4491-A0D8-783296E6BD2C}" type="sibTrans" cxnId="{F52B1972-45DC-4F02-85B8-0580860B03EE}">
      <dgm:prSet/>
      <dgm:spPr/>
      <dgm:t>
        <a:bodyPr/>
        <a:lstStyle/>
        <a:p>
          <a:endParaRPr lang="pl-PL"/>
        </a:p>
      </dgm:t>
    </dgm:pt>
    <dgm:pt modelId="{E006E5E7-69FA-4DCD-8728-DF1BF6A46810}" type="pres">
      <dgm:prSet presAssocID="{873AEC91-A498-417B-A5CC-E18D44FCEC1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6E4BDC3-54D6-46E0-BA85-392818E79814}" type="pres">
      <dgm:prSet presAssocID="{5EF91B0E-1293-4FEE-8391-BC7158A46C6F}" presName="parentText" presStyleLbl="node1" presStyleIdx="0" presStyleCnt="2" custScaleY="38712" custLinFactNeighborX="0" custLinFactNeighborY="-747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D23B819-43F0-4085-9A7F-F1A4E7B980B4}" type="pres">
      <dgm:prSet presAssocID="{5EF91B0E-1293-4FEE-8391-BC7158A46C6F}" presName="childText" presStyleLbl="revTx" presStyleIdx="0" presStyleCnt="1" custScaleY="17960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E1EA66A-F0BA-4255-B1DD-49C8B24546A0}" type="pres">
      <dgm:prSet presAssocID="{F9084DCD-C337-4C1C-8DF6-188313B3D7CC}" presName="parentText" presStyleLbl="node1" presStyleIdx="1" presStyleCnt="2" custScaleY="38712" custLinFactNeighborX="0" custLinFactNeighborY="-9750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143C7FF-20AE-480D-88BB-13F90DF190DD}" type="presOf" srcId="{18847C58-8FFD-4194-8E06-25905604C768}" destId="{DD23B819-43F0-4085-9A7F-F1A4E7B980B4}" srcOrd="0" destOrd="4" presId="urn:microsoft.com/office/officeart/2005/8/layout/vList2"/>
    <dgm:cxn modelId="{2E638315-57CE-4BD3-8B28-937F5164D027}" type="presOf" srcId="{F57AD071-361E-42BD-BE14-9FD95EA502AE}" destId="{DD23B819-43F0-4085-9A7F-F1A4E7B980B4}" srcOrd="0" destOrd="5" presId="urn:microsoft.com/office/officeart/2005/8/layout/vList2"/>
    <dgm:cxn modelId="{35BB0C5B-7D6C-41EB-A96C-95D4ACB05197}" srcId="{5EF91B0E-1293-4FEE-8391-BC7158A46C6F}" destId="{18847C58-8FFD-4194-8E06-25905604C768}" srcOrd="4" destOrd="0" parTransId="{A8D7B089-86D6-495A-9DC6-13D784505B74}" sibTransId="{C5238FD2-CF37-454E-A6BF-44B427357A9C}"/>
    <dgm:cxn modelId="{AA1DF7EE-49A9-4EAF-93CD-9DB43C95D808}" type="presOf" srcId="{7ADA6487-C345-45A1-9973-F650220D679F}" destId="{DD23B819-43F0-4085-9A7F-F1A4E7B980B4}" srcOrd="0" destOrd="0" presId="urn:microsoft.com/office/officeart/2005/8/layout/vList2"/>
    <dgm:cxn modelId="{7DBCD95B-8696-49F3-A447-F58275AA26C5}" type="presOf" srcId="{5EF91B0E-1293-4FEE-8391-BC7158A46C6F}" destId="{36E4BDC3-54D6-46E0-BA85-392818E79814}" srcOrd="0" destOrd="0" presId="urn:microsoft.com/office/officeart/2005/8/layout/vList2"/>
    <dgm:cxn modelId="{054E14D3-71E8-4004-A8AB-D52E86445756}" type="presOf" srcId="{873AEC91-A498-417B-A5CC-E18D44FCEC11}" destId="{E006E5E7-69FA-4DCD-8728-DF1BF6A46810}" srcOrd="0" destOrd="0" presId="urn:microsoft.com/office/officeart/2005/8/layout/vList2"/>
    <dgm:cxn modelId="{5036F316-035D-464B-AE22-D4A9420514F4}" srcId="{873AEC91-A498-417B-A5CC-E18D44FCEC11}" destId="{5EF91B0E-1293-4FEE-8391-BC7158A46C6F}" srcOrd="0" destOrd="0" parTransId="{AC63E955-C830-4343-BCB2-5BE879A89262}" sibTransId="{06EA98BF-47DF-438D-ADC0-D8AD00EAA60A}"/>
    <dgm:cxn modelId="{4EFB2057-D748-48D8-B2DC-13608B97D34C}" type="presOf" srcId="{F9084DCD-C337-4C1C-8DF6-188313B3D7CC}" destId="{FE1EA66A-F0BA-4255-B1DD-49C8B24546A0}" srcOrd="0" destOrd="0" presId="urn:microsoft.com/office/officeart/2005/8/layout/vList2"/>
    <dgm:cxn modelId="{5FB3E1A7-3988-48B4-AC1F-1CD82FDD2A29}" srcId="{5EF91B0E-1293-4FEE-8391-BC7158A46C6F}" destId="{7ADA6487-C345-45A1-9973-F650220D679F}" srcOrd="0" destOrd="0" parTransId="{692A4EBE-7232-4409-9E5A-4F8A6A1986ED}" sibTransId="{1861E3C7-9EC4-4075-A9B0-66F334FBF5B6}"/>
    <dgm:cxn modelId="{CF1ACE85-42EE-4389-8876-3560DBA808C0}" srcId="{5EF91B0E-1293-4FEE-8391-BC7158A46C6F}" destId="{EE60A594-1808-42EF-9B31-E6AA72DA4E10}" srcOrd="3" destOrd="0" parTransId="{1400715E-EC2A-48E2-969F-3AF8FAD381A7}" sibTransId="{6FBD60CC-4CC2-4C22-A81B-E2C8C2F056B1}"/>
    <dgm:cxn modelId="{B6EDD7B7-E5F1-4420-BD0D-930D70D820FF}" srcId="{5EF91B0E-1293-4FEE-8391-BC7158A46C6F}" destId="{13863833-47D6-4B6C-8D93-77C5FDE5FF49}" srcOrd="6" destOrd="0" parTransId="{7C440A53-1EAE-4EDE-B424-0D21CCCA6EB9}" sibTransId="{19A7B4A5-DFDF-430E-8271-CB5FD89ED751}"/>
    <dgm:cxn modelId="{DEC168A1-65D1-44A9-A2F7-F10AFE70F8D9}" type="presOf" srcId="{9006B583-60C1-4696-A4A2-00469C593F78}" destId="{DD23B819-43F0-4085-9A7F-F1A4E7B980B4}" srcOrd="0" destOrd="2" presId="urn:microsoft.com/office/officeart/2005/8/layout/vList2"/>
    <dgm:cxn modelId="{AFB2365C-13BF-4529-970A-FC6C5315B984}" type="presOf" srcId="{EE60A594-1808-42EF-9B31-E6AA72DA4E10}" destId="{DD23B819-43F0-4085-9A7F-F1A4E7B980B4}" srcOrd="0" destOrd="3" presId="urn:microsoft.com/office/officeart/2005/8/layout/vList2"/>
    <dgm:cxn modelId="{BAD01DE2-175B-41A0-A260-A624502F6F5E}" srcId="{5EF91B0E-1293-4FEE-8391-BC7158A46C6F}" destId="{DF9C4D24-F0E3-4A40-9DAC-4A29DD50EF88}" srcOrd="1" destOrd="0" parTransId="{FB454598-794B-439A-A307-97D1CAC9CBE2}" sibTransId="{3137955A-C095-47ED-9538-637DA2C944BC}"/>
    <dgm:cxn modelId="{1D6C3039-820B-4613-A430-87E13C4ADFB7}" type="presOf" srcId="{13863833-47D6-4B6C-8D93-77C5FDE5FF49}" destId="{DD23B819-43F0-4085-9A7F-F1A4E7B980B4}" srcOrd="0" destOrd="6" presId="urn:microsoft.com/office/officeart/2005/8/layout/vList2"/>
    <dgm:cxn modelId="{791A9EE0-1813-4625-AADE-69533480E123}" srcId="{5EF91B0E-1293-4FEE-8391-BC7158A46C6F}" destId="{9006B583-60C1-4696-A4A2-00469C593F78}" srcOrd="2" destOrd="0" parTransId="{4901361A-6593-43F7-8431-1F442C3209EA}" sibTransId="{45ACA6CF-1B96-4795-BBFA-70AEA562D829}"/>
    <dgm:cxn modelId="{8852F122-00D6-4A41-86C7-469CA3DD9B70}" srcId="{5EF91B0E-1293-4FEE-8391-BC7158A46C6F}" destId="{F57AD071-361E-42BD-BE14-9FD95EA502AE}" srcOrd="5" destOrd="0" parTransId="{3395E252-6872-42DC-88CB-A3ABC832709D}" sibTransId="{1A7B60D8-58E0-477F-81AE-9B25DFEF9326}"/>
    <dgm:cxn modelId="{F52B1972-45DC-4F02-85B8-0580860B03EE}" srcId="{873AEC91-A498-417B-A5CC-E18D44FCEC11}" destId="{F9084DCD-C337-4C1C-8DF6-188313B3D7CC}" srcOrd="1" destOrd="0" parTransId="{3C834920-AFA1-4C3B-94DE-0B70A5F26DE4}" sibTransId="{C8864144-31A0-4491-A0D8-783296E6BD2C}"/>
    <dgm:cxn modelId="{95FEC810-B7AE-4700-BB0F-0A5A01EE230C}" type="presOf" srcId="{DF9C4D24-F0E3-4A40-9DAC-4A29DD50EF88}" destId="{DD23B819-43F0-4085-9A7F-F1A4E7B980B4}" srcOrd="0" destOrd="1" presId="urn:microsoft.com/office/officeart/2005/8/layout/vList2"/>
    <dgm:cxn modelId="{6AA9FBE5-FAB4-402F-9F59-32995B752D93}" type="presParOf" srcId="{E006E5E7-69FA-4DCD-8728-DF1BF6A46810}" destId="{36E4BDC3-54D6-46E0-BA85-392818E79814}" srcOrd="0" destOrd="0" presId="urn:microsoft.com/office/officeart/2005/8/layout/vList2"/>
    <dgm:cxn modelId="{79BD5506-36AF-4537-A5A1-CEC78D9EC27C}" type="presParOf" srcId="{E006E5E7-69FA-4DCD-8728-DF1BF6A46810}" destId="{DD23B819-43F0-4085-9A7F-F1A4E7B980B4}" srcOrd="1" destOrd="0" presId="urn:microsoft.com/office/officeart/2005/8/layout/vList2"/>
    <dgm:cxn modelId="{FE12E3E5-6FDC-486D-96C0-F82154371540}" type="presParOf" srcId="{E006E5E7-69FA-4DCD-8728-DF1BF6A46810}" destId="{FE1EA66A-F0BA-4255-B1DD-49C8B24546A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E4BDC3-54D6-46E0-BA85-392818E79814}">
      <dsp:nvSpPr>
        <dsp:cNvPr id="0" name=""/>
        <dsp:cNvSpPr/>
      </dsp:nvSpPr>
      <dsp:spPr>
        <a:xfrm>
          <a:off x="0" y="34155"/>
          <a:ext cx="8292513" cy="51067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Szkolenia</a:t>
          </a:r>
          <a:endParaRPr lang="pl-PL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929" y="59084"/>
        <a:ext cx="8242655" cy="460821"/>
      </dsp:txXfrm>
    </dsp:sp>
    <dsp:sp modelId="{DD23B819-43F0-4085-9A7F-F1A4E7B980B4}">
      <dsp:nvSpPr>
        <dsp:cNvPr id="0" name=""/>
        <dsp:cNvSpPr/>
      </dsp:nvSpPr>
      <dsp:spPr>
        <a:xfrm>
          <a:off x="0" y="715017"/>
          <a:ext cx="8292513" cy="4089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287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600" kern="1200" dirty="0" smtClean="0"/>
            <a:t>Szkolenia z nowoczesnych metod wizualizacji danych i tworzenia atrakcyjnych prezentacji.</a:t>
          </a:r>
          <a:endParaRPr lang="pl-P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600" kern="1200" dirty="0" smtClean="0"/>
            <a:t>Szkolenia z autoprezentacji i wystąpień publicznych.</a:t>
          </a:r>
          <a:endParaRPr lang="pl-P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600" kern="1200" dirty="0" smtClean="0"/>
            <a:t>Szkolenia na temat współpracy i nowoczesnej komunikacji ze studentami.</a:t>
          </a:r>
          <a:endParaRPr lang="pl-P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600" kern="1200" dirty="0" smtClean="0"/>
            <a:t>Szkolenie z obsługi oprogramowania do komunikacji synchronicznej zintegrowane  z systemami edukacyjnymi Politechniki Gdańskiej.</a:t>
          </a:r>
          <a:endParaRPr lang="pl-P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600" kern="1200" dirty="0" smtClean="0"/>
            <a:t>Szkolenie z obsługi oprogramowania do tworzenia responsywnych, multimedialnych i interaktywnych modułów edukacyjnych.</a:t>
          </a:r>
          <a:endParaRPr lang="pl-P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l-PL" sz="16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l-PL" sz="900" kern="1200" dirty="0"/>
        </a:p>
      </dsp:txBody>
      <dsp:txXfrm>
        <a:off x="0" y="715017"/>
        <a:ext cx="8292513" cy="4089605"/>
      </dsp:txXfrm>
    </dsp:sp>
    <dsp:sp modelId="{FE1EA66A-F0BA-4255-B1DD-49C8B24546A0}">
      <dsp:nvSpPr>
        <dsp:cNvPr id="0" name=""/>
        <dsp:cNvSpPr/>
      </dsp:nvSpPr>
      <dsp:spPr>
        <a:xfrm>
          <a:off x="0" y="2584411"/>
          <a:ext cx="8292513" cy="51067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Staż dydaktyczny (krajowy) </a:t>
          </a:r>
          <a:endParaRPr lang="pl-PL" sz="21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929" y="2609340"/>
        <a:ext cx="8242655" cy="460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9066084-A239-4E0E-A195-E0EA5CAEC0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-1" y="8685213"/>
            <a:ext cx="3884613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r>
              <a:rPr lang="pl-PL" sz="1100" dirty="0">
                <a:latin typeface="Arial" panose="020B0604020202020204" pitchFamily="34" charset="0"/>
                <a:cs typeface="Arial" panose="020B0604020202020204" pitchFamily="34" charset="0"/>
              </a:rPr>
              <a:t>„Zintegrowany Program Rozwoju Politechniki Gdańskiej”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3664C70-E63B-4B12-8693-042FCFA4E8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FA11A-B298-4EE2-AFA9-F453B3382BFA}" type="slidenum">
              <a:rPr lang="pl-PL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5640B5FA-CFDE-4060-B2CE-9DF37A640C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09"/>
          <a:stretch/>
        </p:blipFill>
        <p:spPr bwMode="auto">
          <a:xfrm>
            <a:off x="434321" y="175846"/>
            <a:ext cx="1633538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E87C3094-7E13-4D88-9B8D-48126951F3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7"/>
          <a:stretch/>
        </p:blipFill>
        <p:spPr bwMode="auto">
          <a:xfrm>
            <a:off x="4374855" y="175846"/>
            <a:ext cx="2060855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8818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-1" y="8685213"/>
            <a:ext cx="3884613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„Zintegrowany Program Rozwoju Politechniki Gdańskiej”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A4D5704-659D-4133-959F-FCDE276CCF5A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B47D3F6-2ABF-414B-8B3A-D15F01679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390" y="0"/>
            <a:ext cx="5761219" cy="112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00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072596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0798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1950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3501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340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pro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48A7AC60-225C-463E-9E39-9CBA654EC133}"/>
              </a:ext>
            </a:extLst>
          </p:cNvPr>
          <p:cNvSpPr/>
          <p:nvPr userDrawn="1"/>
        </p:nvSpPr>
        <p:spPr>
          <a:xfrm>
            <a:off x="254784" y="1086106"/>
            <a:ext cx="8889216" cy="1246495"/>
          </a:xfrm>
          <a:prstGeom prst="rect">
            <a:avLst/>
          </a:prstGeom>
        </p:spPr>
        <p:txBody>
          <a:bodyPr wrap="square" rIns="36000">
            <a:spAutoFit/>
          </a:bodyPr>
          <a:lstStyle/>
          <a:p>
            <a:r>
              <a:rPr lang="pl-PL" sz="2500" b="1" dirty="0">
                <a:solidFill>
                  <a:srgbClr val="003399"/>
                </a:solidFill>
                <a:latin typeface="Arial" panose="020B0604020202020204" pitchFamily="34" charset="0"/>
                <a:ea typeface="Ubuntu-Bold"/>
                <a:cs typeface="Arial" panose="020B0604020202020204" pitchFamily="34" charset="0"/>
              </a:rPr>
              <a:t>Politechnika Gdańska realizuje projekt </a:t>
            </a:r>
            <a:br>
              <a:rPr lang="pl-PL" sz="2500" b="1" dirty="0">
                <a:solidFill>
                  <a:srgbClr val="003399"/>
                </a:solidFill>
                <a:latin typeface="Arial" panose="020B0604020202020204" pitchFamily="34" charset="0"/>
                <a:ea typeface="Ubuntu-Bold"/>
                <a:cs typeface="Arial" panose="020B0604020202020204" pitchFamily="34" charset="0"/>
              </a:rPr>
            </a:br>
            <a:r>
              <a:rPr lang="pl-PL" sz="2500" b="1" dirty="0">
                <a:solidFill>
                  <a:srgbClr val="003399"/>
                </a:solidFill>
                <a:latin typeface="Arial" panose="020B0604020202020204" pitchFamily="34" charset="0"/>
                <a:ea typeface="Ubuntu-Bold"/>
                <a:cs typeface="Arial" panose="020B0604020202020204" pitchFamily="34" charset="0"/>
              </a:rPr>
              <a:t>dofinansowany z Funduszy Europejskich </a:t>
            </a:r>
            <a:br>
              <a:rPr lang="pl-PL" sz="2500" b="1" dirty="0">
                <a:solidFill>
                  <a:srgbClr val="003399"/>
                </a:solidFill>
                <a:latin typeface="Arial" panose="020B0604020202020204" pitchFamily="34" charset="0"/>
                <a:ea typeface="Ubuntu-Bold"/>
                <a:cs typeface="Arial" panose="020B0604020202020204" pitchFamily="34" charset="0"/>
              </a:rPr>
            </a:br>
            <a:r>
              <a:rPr lang="pl-PL" sz="2500" b="1" dirty="0">
                <a:solidFill>
                  <a:srgbClr val="003399"/>
                </a:solidFill>
                <a:latin typeface="Arial" panose="020B0604020202020204" pitchFamily="34" charset="0"/>
                <a:ea typeface="Ubuntu-Bold"/>
                <a:cs typeface="Arial" panose="020B0604020202020204" pitchFamily="34" charset="0"/>
              </a:rPr>
              <a:t>„Zintegrowany Program Rozwoju Politechniki Gdańskiej”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EC5F4977-D183-43FE-818B-1C153DB94DD7}"/>
              </a:ext>
            </a:extLst>
          </p:cNvPr>
          <p:cNvSpPr/>
          <p:nvPr userDrawn="1"/>
        </p:nvSpPr>
        <p:spPr>
          <a:xfrm>
            <a:off x="260757" y="2718912"/>
            <a:ext cx="7726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Ubuntu" panose="020B0804030602030204" pitchFamily="34" charset="0"/>
                <a:cs typeface="Arial" panose="020B0604020202020204" pitchFamily="34" charset="0"/>
              </a:rPr>
              <a:t>Celem projektu jest podniesienie jakości kształcenia na studiach </a:t>
            </a:r>
            <a:br>
              <a:rPr lang="pl-PL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Ubuntu" panose="020B0804030602030204" pitchFamily="34" charset="0"/>
                <a:cs typeface="Arial" panose="020B0604020202020204" pitchFamily="34" charset="0"/>
              </a:rPr>
            </a:br>
            <a:r>
              <a:rPr lang="pl-PL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Ubuntu" panose="020B0804030602030204" pitchFamily="34" charset="0"/>
                <a:cs typeface="Arial" panose="020B0604020202020204" pitchFamily="34" charset="0"/>
              </a:rPr>
              <a:t>II i III stopnia, zwiększenie efektywności zarządzania </a:t>
            </a:r>
            <a:br>
              <a:rPr lang="pl-PL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Ubuntu" panose="020B0804030602030204" pitchFamily="34" charset="0"/>
                <a:cs typeface="Arial" panose="020B0604020202020204" pitchFamily="34" charset="0"/>
              </a:rPr>
            </a:br>
            <a:r>
              <a:rPr lang="pl-PL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Ubuntu" panose="020B0804030602030204" pitchFamily="34" charset="0"/>
                <a:cs typeface="Arial" panose="020B0604020202020204" pitchFamily="34" charset="0"/>
              </a:rPr>
              <a:t>Politechniką Gdańską oraz podniesienie kompetencji kadr.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F8EFD4AE-BB11-43C2-AD71-53397C0E6B42}"/>
              </a:ext>
            </a:extLst>
          </p:cNvPr>
          <p:cNvSpPr/>
          <p:nvPr userDrawn="1"/>
        </p:nvSpPr>
        <p:spPr>
          <a:xfrm>
            <a:off x="266737" y="4161769"/>
            <a:ext cx="772601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Dofinansowanie projektu z UE: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28 905 073,51 zł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POWR.03.05.00-00-Z044/17</a:t>
            </a:r>
            <a:endParaRPr lang="pl-PL" sz="1800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9D1CA74-4812-42F3-86E4-56309B34857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20817"/>
            <a:ext cx="9144000" cy="173718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101750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 przedmio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518779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3DD649C-4D3F-4329-85CD-722A19B383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20817"/>
            <a:ext cx="9144000" cy="173718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06383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29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127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5534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691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539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364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9C9E2040-0913-4F97-8E48-CDAF159701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197" y="1"/>
            <a:ext cx="5418803" cy="132556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25667-CA8D-414A-87B3-C183957F8481}" type="datetimeFigureOut">
              <a:rPr lang="pl-PL" smtClean="0"/>
              <a:pPr/>
              <a:t>31.10.2018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D079B-0B3C-48D4-9591-4EC7C68D2E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639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74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400" b="1" kern="1200" dirty="0">
          <a:solidFill>
            <a:srgbClr val="0033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karolina.gottfried@pg.edu.pl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karolina.gottfried@pg.edu.pl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karolina.gottfried@pg.edu.p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karolina.gottfried@pg.edu.pl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153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FA446ED-3C8B-4DB3-8F4C-CCF8F66C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6072596" cy="729383"/>
          </a:xfrm>
        </p:spPr>
        <p:txBody>
          <a:bodyPr>
            <a:normAutofit/>
          </a:bodyPr>
          <a:lstStyle/>
          <a:p>
            <a:r>
              <a:rPr lang="pl-PL" sz="32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Staż dydaktyczny </a:t>
            </a:r>
            <a:endParaRPr lang="pl-PL" sz="3200" b="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03186A7-1F4B-478D-B463-6FCB175CD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5082454"/>
          </a:xfrm>
        </p:spPr>
        <p:txBody>
          <a:bodyPr>
            <a:normAutofit/>
          </a:bodyPr>
          <a:lstStyle/>
          <a:p>
            <a:r>
              <a:rPr lang="pl-PL" sz="20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Główne cele programu stażowego:</a:t>
            </a:r>
          </a:p>
          <a:p>
            <a:pPr lvl="1" algn="just"/>
            <a:r>
              <a:rPr lang="pl-PL" sz="2000" dirty="0" smtClean="0"/>
              <a:t>Poszerzenie wiedzy niezbędnej w procesie kształcenia oraz interdyscyplinarnym podejściu w pracy naukowo-dydaktycznej; </a:t>
            </a:r>
          </a:p>
          <a:p>
            <a:pPr lvl="1" algn="just"/>
            <a:r>
              <a:rPr lang="pl-PL" sz="2000" dirty="0" smtClean="0"/>
              <a:t>Zwiększenie efektywności transferu wiedzy dla kadry dydaktycznej Politechniki Gdańskiej;</a:t>
            </a:r>
          </a:p>
          <a:p>
            <a:pPr lvl="1" algn="just"/>
            <a:r>
              <a:rPr lang="pl-PL" sz="2000" dirty="0" smtClean="0"/>
              <a:t>Nawiązanie współpracy z innymi jednostkami akademickimi. </a:t>
            </a:r>
          </a:p>
          <a:p>
            <a:pPr lvl="1" algn="just"/>
            <a:endParaRPr lang="pl-PL" sz="2000" dirty="0" smtClean="0"/>
          </a:p>
          <a:p>
            <a:r>
              <a:rPr lang="pl-PL" sz="20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Miejsce:</a:t>
            </a:r>
            <a:r>
              <a:rPr lang="pl-P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buNone/>
            </a:pPr>
            <a:r>
              <a:rPr lang="pl-PL" sz="2000" dirty="0" smtClean="0"/>
              <a:t>Dowolna uczelnia krajowa, która prowadzi zajęcia dydaktyczne z obszaru zainteresowań Stażysty.</a:t>
            </a:r>
          </a:p>
          <a:p>
            <a:pPr marL="0" indent="0">
              <a:buNone/>
            </a:pPr>
            <a:endParaRPr lang="pl-PL" sz="2000" dirty="0" smtClean="0"/>
          </a:p>
          <a:p>
            <a:r>
              <a:rPr lang="pl-PL" sz="20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Stypendium stażowe: </a:t>
            </a:r>
            <a:r>
              <a:rPr lang="pl-PL" sz="2000" dirty="0" smtClean="0"/>
              <a:t>1500 zł wpłacane na konto Stażysty. </a:t>
            </a:r>
          </a:p>
          <a:p>
            <a:r>
              <a:rPr lang="pl-PL" sz="20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Czas stażu: </a:t>
            </a:r>
            <a:r>
              <a:rPr lang="pl-PL" sz="2000" dirty="0" smtClean="0"/>
              <a:t>7 dni.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415636" y="6315554"/>
            <a:ext cx="7204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i regulamin do pobrania: </a:t>
            </a:r>
            <a:r>
              <a:rPr lang="pl-PL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https://pg.edu.pl/power-zip/staze-dydaktyczne</a:t>
            </a:r>
            <a:endParaRPr lang="pl-PL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43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FA446ED-3C8B-4DB3-8F4C-CCF8F66C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414" y="56715"/>
            <a:ext cx="6880513" cy="1325563"/>
          </a:xfrm>
        </p:spPr>
        <p:txBody>
          <a:bodyPr>
            <a:normAutofit/>
          </a:bodyPr>
          <a:lstStyle/>
          <a:p>
            <a:r>
              <a:rPr lang="pl-PL" sz="28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Warunki uczestnictwa w stażu dydaktycznym </a:t>
            </a:r>
            <a:endParaRPr lang="pl-PL" sz="2800" b="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03186A7-1F4B-478D-B463-6FCB175CD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414" y="1382278"/>
            <a:ext cx="8265968" cy="503237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l-PL" sz="22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Warunek konieczny I: 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1700" dirty="0" smtClean="0"/>
              <a:t>Uczestnik tworzy nowy kierunek lub modyfikuje obecny kierunek w ramach </a:t>
            </a:r>
            <a:r>
              <a:rPr lang="pl-PL" sz="1700" dirty="0"/>
              <a:t>Projektu </a:t>
            </a:r>
            <a:r>
              <a:rPr lang="pl-PL" sz="1700" dirty="0" smtClean="0"/>
              <a:t>„Zintegrowany </a:t>
            </a:r>
            <a:r>
              <a:rPr lang="pl-PL" sz="1700" dirty="0"/>
              <a:t>Program Rozwoju Politechnik </a:t>
            </a:r>
            <a:r>
              <a:rPr lang="pl-PL" sz="1700" dirty="0" smtClean="0"/>
              <a:t>Gdańskiej” POWER 3.5.</a:t>
            </a:r>
          </a:p>
          <a:p>
            <a:r>
              <a:rPr lang="pl-PL" sz="22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Warunek konieczny II: </a:t>
            </a:r>
          </a:p>
          <a:p>
            <a:pPr marL="0" indent="0">
              <a:buNone/>
            </a:pPr>
            <a:r>
              <a:rPr lang="pl-PL" sz="1600" cap="small" dirty="0" smtClean="0"/>
              <a:t>Z</a:t>
            </a:r>
            <a:r>
              <a:rPr lang="pl-PL" sz="1600" dirty="0" smtClean="0"/>
              <a:t>łożenie w Biurze Projektu </a:t>
            </a:r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przed stażem </a:t>
            </a:r>
            <a:r>
              <a:rPr lang="pl-PL" sz="1600" dirty="0" smtClean="0"/>
              <a:t>następujących dokumentów: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Formularz Uczestnika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Oświadczenie o kwalifikowalności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Oświadczenie o przetwarzaniu danych osobowych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Deklaracja Uczestnika Projektu</a:t>
            </a:r>
          </a:p>
          <a:p>
            <a:pPr lvl="1"/>
            <a:endParaRPr lang="pl-PL" sz="9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l-PL" sz="22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Warunek </a:t>
            </a:r>
            <a:r>
              <a:rPr lang="pl-PL" sz="2200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konieczny </a:t>
            </a:r>
            <a:r>
              <a:rPr lang="pl-PL" sz="22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pl-PL" sz="2200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0" indent="0">
              <a:buNone/>
            </a:pPr>
            <a:r>
              <a:rPr lang="pl-PL" sz="1600" cap="small" dirty="0"/>
              <a:t>Z</a:t>
            </a:r>
            <a:r>
              <a:rPr lang="pl-PL" sz="1600" dirty="0"/>
              <a:t>łożenie w Biurze Projektu </a:t>
            </a:r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przed stażem </a:t>
            </a:r>
            <a:r>
              <a:rPr lang="pl-PL" sz="1600" dirty="0"/>
              <a:t>następujących dokumentów:</a:t>
            </a:r>
            <a:endParaRPr lang="pl-PL" sz="1600" dirty="0" smtClean="0"/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Wniosek o staż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Umowa o staż</a:t>
            </a:r>
          </a:p>
          <a:p>
            <a:pPr lvl="1"/>
            <a:endParaRPr lang="pl-PL" sz="9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l-PL" sz="2200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Warunek konieczny </a:t>
            </a:r>
            <a:r>
              <a:rPr lang="pl-PL" sz="22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IV: </a:t>
            </a:r>
            <a:endParaRPr lang="pl-PL" sz="2200" cap="sm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pl-PL" sz="1600" cap="small" dirty="0"/>
              <a:t>Z</a:t>
            </a:r>
            <a:r>
              <a:rPr lang="pl-PL" sz="1600" dirty="0"/>
              <a:t>łożenie w Biurze Projektu </a:t>
            </a:r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 stażu </a:t>
            </a:r>
            <a:r>
              <a:rPr lang="pl-PL" sz="1600" dirty="0" smtClean="0"/>
              <a:t>następujących </a:t>
            </a:r>
            <a:r>
              <a:rPr lang="pl-PL" sz="1600" dirty="0"/>
              <a:t>dokumentów: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Raport ze stażu z załącznikami 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Potwierdzenie odbycia 7-dniowego stażu</a:t>
            </a:r>
            <a:endParaRPr lang="pl-PL" sz="1600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pl-PL" sz="1600" dirty="0">
                <a:solidFill>
                  <a:schemeClr val="accent5">
                    <a:lumMod val="75000"/>
                  </a:schemeClr>
                </a:solidFill>
              </a:rPr>
              <a:t>Deklaracja wykorzystania kompetencji ze </a:t>
            </a:r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stażu</a:t>
            </a:r>
            <a:endParaRPr lang="pl-PL" sz="1600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endParaRPr lang="pl-PL" sz="16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pl-PL" sz="16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3150179" y="6497872"/>
            <a:ext cx="7656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i regulamin  do pobrania: </a:t>
            </a:r>
            <a:r>
              <a:rPr lang="pl-PL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https://pg.edu.pl/power-zip/staze-dydaktyczne</a:t>
            </a:r>
            <a:endParaRPr lang="pl-PL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3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FFBAAD48-F864-4F55-8951-730D0F633A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2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Szkolenia i Staże dydaktyczne </a:t>
            </a:r>
            <a:br>
              <a:rPr lang="pl-PL" sz="32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2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dla nauczycieli akademickich </a:t>
            </a:r>
            <a:br>
              <a:rPr lang="pl-PL" sz="32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2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Politechniki Gdańskiej </a:t>
            </a:r>
            <a:endParaRPr lang="pl-PL" sz="3200" b="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195104E3-7F2D-4181-8890-CDFC0E800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99509" y="4197784"/>
            <a:ext cx="6858000" cy="1518779"/>
          </a:xfrm>
        </p:spPr>
        <p:txBody>
          <a:bodyPr/>
          <a:lstStyle/>
          <a:p>
            <a:r>
              <a:rPr lang="pl-P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 inż. Karolina Gottfried</a:t>
            </a:r>
          </a:p>
          <a:p>
            <a:endParaRPr lang="pl-PL" sz="1800" dirty="0"/>
          </a:p>
          <a:p>
            <a:r>
              <a:rPr lang="pl-PL" sz="1800" dirty="0" smtClean="0"/>
              <a:t>Gdańsk, dn. 29.10.2018 r.</a:t>
            </a:r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353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FA446ED-3C8B-4DB3-8F4C-CCF8F66CE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Oferta </a:t>
            </a:r>
            <a:endParaRPr lang="pl-PL" b="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2643946"/>
              </p:ext>
            </p:extLst>
          </p:nvPr>
        </p:nvGraphicFramePr>
        <p:xfrm>
          <a:off x="628649" y="1443868"/>
          <a:ext cx="8292513" cy="5519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1922584" y="4900246"/>
            <a:ext cx="5767753" cy="1200329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pl-PL" dirty="0" smtClean="0"/>
          </a:p>
          <a:p>
            <a:pPr algn="ctr"/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Jeden wakat na wydział, który bierze udział w modyfikacji przedmiotów w ramach projektu POWER 3.5.</a:t>
            </a:r>
          </a:p>
          <a:p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227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FA446ED-3C8B-4DB3-8F4C-CCF8F66CE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pl-PL" sz="2400" b="0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Szkolenia z nowoczesnych metod wizualizacji danych i tworzenia atrakcyjnych prezentacji.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03186A7-1F4B-478D-B463-6FCB175CD8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395" y="1690689"/>
            <a:ext cx="3886200" cy="4351338"/>
          </a:xfrm>
        </p:spPr>
        <p:txBody>
          <a:bodyPr>
            <a:noAutofit/>
          </a:bodyPr>
          <a:lstStyle/>
          <a:p>
            <a:pPr algn="just"/>
            <a:r>
              <a:rPr lang="pl-PL" sz="1300" b="1" cap="small" dirty="0" smtClean="0"/>
              <a:t>Cel:</a:t>
            </a:r>
            <a:r>
              <a:rPr lang="pl-PL" sz="1300" dirty="0" smtClean="0"/>
              <a:t> podniesienie </a:t>
            </a:r>
            <a:r>
              <a:rPr lang="pl-PL" sz="1300" dirty="0"/>
              <a:t>kompetencji dydaktycznych nauczycieli akademickich w zakresie nowoczesnych metod wizualizacji danych i tworzenia atrakcyjnych prezentacji. </a:t>
            </a:r>
            <a:endParaRPr lang="pl-PL" sz="1300" dirty="0" smtClean="0"/>
          </a:p>
          <a:p>
            <a:pPr lvl="0">
              <a:spcBef>
                <a:spcPts val="0"/>
              </a:spcBef>
              <a:spcAft>
                <a:spcPts val="500"/>
              </a:spcAft>
            </a:pPr>
            <a:endParaRPr lang="pl-PL" sz="1300" b="1" dirty="0" smtClean="0"/>
          </a:p>
          <a:p>
            <a:pPr lvl="0">
              <a:spcBef>
                <a:spcPts val="0"/>
              </a:spcBef>
              <a:spcAft>
                <a:spcPts val="500"/>
              </a:spcAft>
            </a:pPr>
            <a:r>
              <a:rPr lang="pl-PL" sz="1300" b="1" cap="small" dirty="0" smtClean="0"/>
              <a:t>Zakres </a:t>
            </a:r>
            <a:r>
              <a:rPr lang="pl-PL" sz="1300" b="1" cap="small" dirty="0"/>
              <a:t>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/>
              <a:t>Myślenie statystyczne i wizualne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/>
              <a:t>Zasady graficznej prezentacji danych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/>
              <a:t>Analizę i wizualizację danych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/>
              <a:t>Estetyczne aspekty tworzenia graficznych prezentacji danych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/>
              <a:t>Praktyki stosowane w graficznym przedstawieniu danych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/>
              <a:t>Źródła spójności i doskonałości graficznej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pl-PL" sz="13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b="1" cap="small" dirty="0" smtClean="0"/>
              <a:t>Szczegółowy program 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Do pobrania ze strony projektu: </a:t>
            </a:r>
            <a:r>
              <a:rPr lang="pl-PL" sz="1300" dirty="0">
                <a:solidFill>
                  <a:schemeClr val="accent1">
                    <a:lumMod val="75000"/>
                  </a:schemeClr>
                </a:solidFill>
              </a:rPr>
              <a:t>https://pg.edu.pl/power-zip/staze-dydaktyczne</a:t>
            </a:r>
            <a:endParaRPr lang="pl-PL" sz="13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endParaRPr lang="pl-PL" sz="13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sz="half" idx="2"/>
          </p:nvPr>
        </p:nvSpPr>
        <p:spPr>
          <a:xfrm>
            <a:off x="4629150" y="1442030"/>
            <a:ext cx="3886200" cy="4848656"/>
          </a:xfrm>
        </p:spPr>
        <p:txBody>
          <a:bodyPr>
            <a:normAutofit/>
          </a:bodyPr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300" b="1" cap="small" dirty="0" smtClean="0"/>
              <a:t>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4 grupy szkoleniowe po 12 osób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b="1" cap="small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Wymiar czasowy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24 godziny; 4 dni po 6 godzin; 9.00-15.00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Forma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Ćwiczenia praktyczne przy komputerach połączone z wykładem. 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Firma </a:t>
            </a:r>
            <a:r>
              <a:rPr lang="pl-PL" sz="1300" b="1" cap="small" dirty="0"/>
              <a:t>szkoleniowa: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b="1" dirty="0"/>
              <a:t>ALTKOM AKADEMIA S.A.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Trener: </a:t>
            </a:r>
            <a:r>
              <a:rPr lang="pl-PL" sz="1300" b="1" dirty="0" smtClean="0"/>
              <a:t>w trakcie ustalania</a:t>
            </a:r>
            <a:endParaRPr lang="pl-PL" sz="1300" b="1" dirty="0"/>
          </a:p>
          <a:p>
            <a:pPr lvl="0"/>
            <a:r>
              <a:rPr lang="pl-PL" sz="1300" b="1" cap="small" dirty="0"/>
              <a:t>Proponowane terminy realizacji szkoleń: </a:t>
            </a:r>
            <a:endParaRPr lang="pl-PL" sz="1300" b="1" cap="small" dirty="0" smtClean="0"/>
          </a:p>
          <a:p>
            <a:pPr lvl="1"/>
            <a:r>
              <a:rPr lang="pl-PL" sz="1200" b="1" dirty="0" smtClean="0"/>
              <a:t>Szczegóły wkrótce </a:t>
            </a:r>
            <a:endParaRPr lang="pl-PL" sz="1200" b="1" dirty="0"/>
          </a:p>
          <a:p>
            <a:r>
              <a:rPr lang="pl-PL" sz="1400" b="1" cap="small" dirty="0" smtClean="0"/>
              <a:t>Zapisy</a:t>
            </a:r>
            <a:r>
              <a:rPr lang="pl-PL" sz="1400" b="1" cap="small" dirty="0" smtClean="0"/>
              <a:t>:</a:t>
            </a:r>
            <a:r>
              <a:rPr lang="pl-PL" sz="1400" dirty="0" smtClean="0"/>
              <a:t> </a:t>
            </a:r>
            <a:r>
              <a:rPr lang="pl-PL" sz="1400" dirty="0" smtClean="0"/>
              <a:t>szczegóły wkrótce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54577" y="6290686"/>
            <a:ext cx="9124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i regulamin do pobrania: </a:t>
            </a:r>
            <a:r>
              <a:rPr lang="pl-PL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https://pg.edu.pl/power-zip/staze-dydaktyczne</a:t>
            </a:r>
          </a:p>
        </p:txBody>
      </p:sp>
    </p:spTree>
    <p:extLst>
      <p:ext uri="{BB962C8B-B14F-4D97-AF65-F5344CB8AC3E}">
        <p14:creationId xmlns:p14="http://schemas.microsoft.com/office/powerpoint/2010/main" val="287812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FA446ED-3C8B-4DB3-8F4C-CCF8F66C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377" y="365126"/>
            <a:ext cx="6617277" cy="1325563"/>
          </a:xfrm>
        </p:spPr>
        <p:txBody>
          <a:bodyPr>
            <a:normAutofit/>
          </a:bodyPr>
          <a:lstStyle/>
          <a:p>
            <a:pPr lvl="0"/>
            <a:r>
              <a:rPr lang="pl-PL" sz="2400" b="0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Szkolenia </a:t>
            </a:r>
            <a:r>
              <a:rPr lang="pl-PL" sz="24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temat współpracy i komunikacji ze studentami.</a:t>
            </a:r>
            <a:endParaRPr lang="pl-PL" sz="2400" b="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03186A7-1F4B-478D-B463-6FCB175CD8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395" y="1754682"/>
            <a:ext cx="3886200" cy="4351338"/>
          </a:xfrm>
        </p:spPr>
        <p:txBody>
          <a:bodyPr>
            <a:noAutofit/>
          </a:bodyPr>
          <a:lstStyle/>
          <a:p>
            <a:pPr algn="just"/>
            <a:r>
              <a:rPr lang="pl-PL" sz="1300" b="1" cap="small" dirty="0" smtClean="0"/>
              <a:t>Cel:</a:t>
            </a:r>
            <a:r>
              <a:rPr lang="pl-PL" sz="1300" dirty="0" smtClean="0"/>
              <a:t> podniesienie </a:t>
            </a:r>
            <a:r>
              <a:rPr lang="pl-PL" sz="1300" dirty="0"/>
              <a:t>kompetencji dydaktycznych nauczycieli akademickich w zakresie </a:t>
            </a:r>
            <a:r>
              <a:rPr lang="pl-PL" sz="1300" dirty="0" smtClean="0"/>
              <a:t>komunikacji z młodzieżą oraz studentami. </a:t>
            </a:r>
          </a:p>
          <a:p>
            <a:pPr lvl="0">
              <a:spcBef>
                <a:spcPts val="0"/>
              </a:spcBef>
              <a:spcAft>
                <a:spcPts val="500"/>
              </a:spcAft>
            </a:pPr>
            <a:endParaRPr lang="pl-PL" sz="1300" b="1" dirty="0" smtClean="0"/>
          </a:p>
          <a:p>
            <a:pPr lvl="0">
              <a:spcBef>
                <a:spcPts val="0"/>
              </a:spcBef>
              <a:spcAft>
                <a:spcPts val="500"/>
              </a:spcAft>
            </a:pPr>
            <a:r>
              <a:rPr lang="pl-PL" sz="1300" b="1" cap="small" dirty="0" smtClean="0"/>
              <a:t>Zakres </a:t>
            </a:r>
            <a:r>
              <a:rPr lang="pl-PL" sz="1300" b="1" cap="small" dirty="0"/>
              <a:t>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Metody i techniki nowoczesnego komunikowania się ze studentami 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Praktyczne doskonalenie umiejętności komunikowania się, aktywizowania i zainteresowania studentów przedstawianym tematem.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pl-PL" sz="13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b="1" cap="small" dirty="0" smtClean="0"/>
              <a:t>Szczegółowy program 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Do pobrania ze strony projektu: </a:t>
            </a:r>
            <a:r>
              <a:rPr lang="pl-PL" sz="1300" dirty="0">
                <a:solidFill>
                  <a:schemeClr val="accent1">
                    <a:lumMod val="75000"/>
                  </a:schemeClr>
                </a:solidFill>
              </a:rPr>
              <a:t>https://pg.edu.pl/power-zip/staze-dydaktyczne</a:t>
            </a:r>
            <a:endParaRPr lang="pl-PL" sz="13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endParaRPr lang="pl-PL" sz="13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sz="half" idx="2"/>
          </p:nvPr>
        </p:nvSpPr>
        <p:spPr>
          <a:xfrm>
            <a:off x="4656860" y="1506023"/>
            <a:ext cx="3886200" cy="4848656"/>
          </a:xfrm>
        </p:spPr>
        <p:txBody>
          <a:bodyPr>
            <a:normAutofit lnSpcReduction="10000"/>
          </a:bodyPr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300" b="1" cap="small" dirty="0" smtClean="0"/>
              <a:t>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3 grupy szkoleniowe po 12 osób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b="1" cap="small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Wymiar czasowy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12 godzin; 2 dni po 6 godzin; 9.00-15.00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/>
              <a:t>Forma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Warsztaty i ćwiczenia praktyczne w podgrupach, połączone z wykładem.</a:t>
            </a:r>
            <a:endParaRPr lang="pl-PL" sz="1300" dirty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Firma </a:t>
            </a:r>
            <a:r>
              <a:rPr lang="pl-PL" sz="1300" b="1" cap="small" dirty="0"/>
              <a:t>szkoleniowa: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VR Training Sp. z o.o.</a:t>
            </a:r>
            <a:endParaRPr lang="pl-PL" sz="1300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Trener: </a:t>
            </a:r>
            <a:r>
              <a:rPr lang="pl-PL" sz="1300" dirty="0" smtClean="0"/>
              <a:t>Roman </a:t>
            </a:r>
            <a:r>
              <a:rPr lang="pl-PL" sz="1300" dirty="0" err="1" smtClean="0"/>
              <a:t>Iwasieczko</a:t>
            </a:r>
            <a:r>
              <a:rPr lang="pl-PL" sz="1300" dirty="0" smtClean="0"/>
              <a:t> </a:t>
            </a:r>
            <a:endParaRPr lang="pl-PL" sz="1300" dirty="0"/>
          </a:p>
          <a:p>
            <a:pPr lvl="0"/>
            <a:r>
              <a:rPr lang="pl-PL" sz="1300" b="1" cap="small" dirty="0"/>
              <a:t>Proponowane terminy realizacji szkoleń: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1: </a:t>
            </a:r>
            <a:r>
              <a:rPr lang="pl-PL" sz="1300" dirty="0" smtClean="0"/>
              <a:t>28.11</a:t>
            </a:r>
            <a:r>
              <a:rPr lang="pl-PL" sz="1300" dirty="0"/>
              <a:t>.-29.11.2018 r.;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2: </a:t>
            </a:r>
            <a:r>
              <a:rPr lang="pl-PL" sz="1300" dirty="0" smtClean="0"/>
              <a:t>03.12.-04.12.2018 </a:t>
            </a:r>
            <a:r>
              <a:rPr lang="pl-PL" sz="1300" dirty="0"/>
              <a:t>r.; </a:t>
            </a: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</a:t>
            </a:r>
            <a:r>
              <a:rPr lang="pl-PL" sz="1300" dirty="0"/>
              <a:t>3: </a:t>
            </a:r>
            <a:r>
              <a:rPr lang="pl-PL" sz="1300" dirty="0" smtClean="0"/>
              <a:t>05.12.-06.12.2018 </a:t>
            </a:r>
            <a:r>
              <a:rPr lang="pl-PL" sz="1300" dirty="0"/>
              <a:t>r.; </a:t>
            </a:r>
            <a:endParaRPr lang="pl-PL" sz="1300" dirty="0" smtClean="0"/>
          </a:p>
          <a:p>
            <a:r>
              <a:rPr lang="pl-PL" sz="1400" b="1" cap="small" dirty="0" smtClean="0"/>
              <a:t>Zapisy:</a:t>
            </a:r>
            <a:r>
              <a:rPr lang="pl-PL" sz="1400" dirty="0" smtClean="0"/>
              <a:t> do </a:t>
            </a:r>
            <a:r>
              <a:rPr lang="pl-PL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05.11.2018 r.</a:t>
            </a:r>
            <a:r>
              <a:rPr lang="pl-PL" sz="1400" dirty="0" smtClean="0"/>
              <a:t> do </a:t>
            </a:r>
            <a:r>
              <a:rPr lang="pl-PL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godz. 12:00 </a:t>
            </a:r>
            <a:r>
              <a:rPr lang="pl-PL" sz="1400" dirty="0" smtClean="0"/>
              <a:t>drogą mailową: </a:t>
            </a:r>
            <a:r>
              <a:rPr lang="pl-PL" sz="1400" dirty="0" smtClean="0">
                <a:hlinkClick r:id="rId2"/>
              </a:rPr>
              <a:t>karolina.gottfried@pg.edu.pl</a:t>
            </a:r>
            <a:r>
              <a:rPr lang="pl-PL" sz="1400" dirty="0" smtClean="0"/>
              <a:t> </a:t>
            </a:r>
            <a:endParaRPr lang="pl-PL" sz="14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213014" y="6418672"/>
            <a:ext cx="9124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i regulamin do pobrania: </a:t>
            </a:r>
            <a:r>
              <a:rPr lang="pl-PL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https://pg.edu.pl/power-zip/staze-dydaktyczne</a:t>
            </a:r>
          </a:p>
        </p:txBody>
      </p:sp>
    </p:spTree>
    <p:extLst>
      <p:ext uri="{BB962C8B-B14F-4D97-AF65-F5344CB8AC3E}">
        <p14:creationId xmlns:p14="http://schemas.microsoft.com/office/powerpoint/2010/main" val="41630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FA446ED-3C8B-4DB3-8F4C-CCF8F66C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395" y="208800"/>
            <a:ext cx="4346864" cy="1325563"/>
          </a:xfrm>
        </p:spPr>
        <p:txBody>
          <a:bodyPr>
            <a:normAutofit/>
          </a:bodyPr>
          <a:lstStyle/>
          <a:p>
            <a:pPr lvl="0"/>
            <a:r>
              <a:rPr lang="pl-PL" sz="2400" b="0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Szkolenia z </a:t>
            </a:r>
            <a:r>
              <a:rPr lang="pl-PL" sz="24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autoprezentacji i wystąpień publicznych.</a:t>
            </a:r>
            <a:endParaRPr lang="pl-PL" sz="2400" b="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03186A7-1F4B-478D-B463-6FCB175CD8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395" y="1690689"/>
            <a:ext cx="3886200" cy="4351338"/>
          </a:xfrm>
        </p:spPr>
        <p:txBody>
          <a:bodyPr>
            <a:noAutofit/>
          </a:bodyPr>
          <a:lstStyle/>
          <a:p>
            <a:pPr algn="just"/>
            <a:r>
              <a:rPr lang="pl-PL" sz="1300" b="1" cap="small" dirty="0" smtClean="0"/>
              <a:t>Cel:</a:t>
            </a:r>
            <a:r>
              <a:rPr lang="pl-PL" sz="1300" dirty="0" smtClean="0"/>
              <a:t> zwiększenie atrakcyjności wystąpień publicznych kadry dydaktycznej , podwyższenie jakości i skuteczności wykładów oraz podwyższenie efektywności współpracy pomiędzy studentami, a kadrą dydaktyczną uczelni. </a:t>
            </a:r>
          </a:p>
          <a:p>
            <a:pPr lvl="0">
              <a:spcBef>
                <a:spcPts val="0"/>
              </a:spcBef>
              <a:spcAft>
                <a:spcPts val="500"/>
              </a:spcAft>
            </a:pPr>
            <a:endParaRPr lang="pl-PL" sz="1300" b="1" dirty="0" smtClean="0"/>
          </a:p>
          <a:p>
            <a:pPr lvl="0">
              <a:spcBef>
                <a:spcPts val="0"/>
              </a:spcBef>
              <a:spcAft>
                <a:spcPts val="500"/>
              </a:spcAft>
            </a:pPr>
            <a:r>
              <a:rPr lang="pl-PL" sz="1300" b="1" cap="small" dirty="0" smtClean="0"/>
              <a:t>Zakres </a:t>
            </a:r>
            <a:r>
              <a:rPr lang="pl-PL" sz="1300" b="1" cap="small" dirty="0"/>
              <a:t>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Profesjonalne przygotowanie wystąpień publicznych. </a:t>
            </a:r>
            <a:endParaRPr lang="pl-PL" sz="13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Metody i sposoby budowania pozytywnego i wiarygodnego wizerunku.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Skuteczna komunikacja: zasady prezentowania na forum, połączenie komunikacji werbalnej i graficznej.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Modele wystąpień publicznych.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Ćwiczenia doskonalące umiejętności wystąpień publicznych.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endParaRPr lang="pl-PL" sz="13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b="1" cap="small" dirty="0" smtClean="0"/>
              <a:t>Szczegółowy program 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Do pobrania ze strony projektu: </a:t>
            </a:r>
            <a:r>
              <a:rPr lang="pl-PL" sz="1300" dirty="0">
                <a:solidFill>
                  <a:schemeClr val="accent1">
                    <a:lumMod val="75000"/>
                  </a:schemeClr>
                </a:solidFill>
              </a:rPr>
              <a:t>https://pg.edu.pl/power-zip/staze-dydaktyczne</a:t>
            </a:r>
            <a:endParaRPr lang="pl-PL" sz="13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endParaRPr lang="pl-PL" sz="1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ymbol zastępczy zawartości 1"/>
          <p:cNvSpPr>
            <a:spLocks noGrp="1"/>
          </p:cNvSpPr>
          <p:nvPr>
            <p:ph sz="half" idx="2"/>
          </p:nvPr>
        </p:nvSpPr>
        <p:spPr>
          <a:xfrm>
            <a:off x="4629150" y="858983"/>
            <a:ext cx="3886200" cy="561109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300" b="1" cap="small" dirty="0" smtClean="0"/>
              <a:t>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5 grup szkoleniowych po 12 osób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b="1" cap="small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Wymiar czasowy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12 godziny; 2 dni po 8 godzin; 8.00-16.00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/>
              <a:t>Forma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Warsztaty i ćwiczenia praktyczne w podgrupach, połączone z wykładem.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Firma </a:t>
            </a:r>
            <a:r>
              <a:rPr lang="pl-PL" sz="1300" b="1" cap="small" dirty="0"/>
              <a:t>szkoleniowa: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b="1" dirty="0" smtClean="0"/>
              <a:t>IMMOQEE Sp. z o.o.</a:t>
            </a:r>
            <a:endParaRPr lang="pl-PL" sz="1300" b="1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Trener: </a:t>
            </a:r>
            <a:r>
              <a:rPr lang="pl-PL" sz="1300" b="1" dirty="0" smtClean="0"/>
              <a:t>Grażyna Knitter</a:t>
            </a:r>
            <a:endParaRPr lang="pl-PL" sz="1300" b="1" dirty="0"/>
          </a:p>
          <a:p>
            <a:pPr lvl="0">
              <a:spcAft>
                <a:spcPts val="300"/>
              </a:spcAft>
            </a:pPr>
            <a:r>
              <a:rPr lang="pl-PL" sz="1300" b="1" cap="small" dirty="0"/>
              <a:t>Proponowane terminy realizacji szkoleń: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1: </a:t>
            </a:r>
            <a:r>
              <a:rPr lang="pl-PL" sz="1300" dirty="0" smtClean="0"/>
              <a:t>29.11.-30.11.2018 </a:t>
            </a:r>
            <a:r>
              <a:rPr lang="pl-PL" sz="1300" dirty="0"/>
              <a:t>r.;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2: </a:t>
            </a:r>
            <a:r>
              <a:rPr lang="pl-PL" sz="1300" dirty="0" smtClean="0"/>
              <a:t>11.12</a:t>
            </a:r>
            <a:r>
              <a:rPr lang="pl-PL" sz="1300" dirty="0"/>
              <a:t>.-</a:t>
            </a:r>
            <a:r>
              <a:rPr lang="pl-PL" sz="1300" dirty="0" smtClean="0"/>
              <a:t>12.12.2018 </a:t>
            </a:r>
            <a:r>
              <a:rPr lang="pl-PL" sz="1300" dirty="0"/>
              <a:t>r.; </a:t>
            </a:r>
            <a:endParaRPr lang="pl-PL" sz="1300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</a:t>
            </a:r>
            <a:r>
              <a:rPr lang="pl-PL" sz="1300" dirty="0" smtClean="0"/>
              <a:t>3: 13.12</a:t>
            </a:r>
            <a:r>
              <a:rPr lang="pl-PL" sz="1300" dirty="0"/>
              <a:t>.-</a:t>
            </a:r>
            <a:r>
              <a:rPr lang="pl-PL" sz="1300" dirty="0" smtClean="0"/>
              <a:t>14.12.2018 </a:t>
            </a:r>
            <a:r>
              <a:rPr lang="pl-PL" sz="1300" dirty="0"/>
              <a:t>r.; </a:t>
            </a:r>
            <a:endParaRPr lang="pl-PL" sz="1300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</a:t>
            </a:r>
            <a:r>
              <a:rPr lang="pl-PL" sz="1300" dirty="0" smtClean="0"/>
              <a:t>4: 17.12.-18.12.2018 </a:t>
            </a:r>
            <a:r>
              <a:rPr lang="pl-PL" sz="1300" dirty="0"/>
              <a:t>r.; </a:t>
            </a: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</a:t>
            </a:r>
            <a:r>
              <a:rPr lang="pl-PL" sz="1300" dirty="0" smtClean="0"/>
              <a:t>5: 19.12.-20.12.2018 </a:t>
            </a:r>
            <a:r>
              <a:rPr lang="pl-PL" sz="1300" dirty="0"/>
              <a:t>r.;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6: 09.01</a:t>
            </a:r>
            <a:r>
              <a:rPr lang="pl-PL" sz="1300" dirty="0"/>
              <a:t>.-10.01.2019 r.; </a:t>
            </a:r>
            <a:endParaRPr lang="pl-PL" sz="1300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</a:t>
            </a:r>
            <a:r>
              <a:rPr lang="pl-PL" sz="1300" dirty="0" smtClean="0"/>
              <a:t>7: 16.01.-17.01.2019 </a:t>
            </a:r>
            <a:r>
              <a:rPr lang="pl-PL" sz="1300" dirty="0"/>
              <a:t>r.; </a:t>
            </a: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8: </a:t>
            </a:r>
            <a:r>
              <a:rPr lang="pl-PL" sz="1300" dirty="0"/>
              <a:t>22.01</a:t>
            </a:r>
            <a:r>
              <a:rPr lang="pl-PL" sz="1300" dirty="0" smtClean="0"/>
              <a:t>.-23.01.2019 </a:t>
            </a:r>
            <a:r>
              <a:rPr lang="pl-PL" sz="1300" dirty="0"/>
              <a:t>r.; </a:t>
            </a:r>
            <a:endParaRPr lang="pl-PL" sz="1300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</a:t>
            </a:r>
            <a:r>
              <a:rPr lang="pl-PL" sz="1300" dirty="0" smtClean="0"/>
              <a:t>9: 24.01</a:t>
            </a:r>
            <a:r>
              <a:rPr lang="pl-PL" sz="1300" dirty="0"/>
              <a:t>.-</a:t>
            </a:r>
            <a:r>
              <a:rPr lang="pl-PL" sz="1300" dirty="0" smtClean="0"/>
              <a:t>25.01.2019 </a:t>
            </a:r>
            <a:r>
              <a:rPr lang="pl-PL" sz="1300" dirty="0"/>
              <a:t>r.;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</a:t>
            </a:r>
            <a:r>
              <a:rPr lang="pl-PL" sz="1300" dirty="0" smtClean="0"/>
              <a:t>10: 29.01.-30.01.2019 </a:t>
            </a:r>
            <a:r>
              <a:rPr lang="pl-PL" sz="1300" dirty="0"/>
              <a:t>r.;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11: </a:t>
            </a:r>
            <a:r>
              <a:rPr lang="pl-PL" sz="1300" dirty="0"/>
              <a:t>19.02.-</a:t>
            </a:r>
            <a:r>
              <a:rPr lang="pl-PL" sz="1300" dirty="0" smtClean="0"/>
              <a:t>20.02.2019 </a:t>
            </a:r>
            <a:r>
              <a:rPr lang="pl-PL" sz="1300" dirty="0"/>
              <a:t>r.; </a:t>
            </a:r>
            <a:endParaRPr lang="pl-PL" sz="1300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</a:t>
            </a:r>
            <a:r>
              <a:rPr lang="pl-PL" sz="1300" dirty="0" smtClean="0"/>
              <a:t>12: 21.02</a:t>
            </a:r>
            <a:r>
              <a:rPr lang="pl-PL" sz="1300" dirty="0"/>
              <a:t>.-</a:t>
            </a:r>
            <a:r>
              <a:rPr lang="pl-PL" sz="1300" dirty="0" smtClean="0"/>
              <a:t>22.02.2019 </a:t>
            </a:r>
            <a:r>
              <a:rPr lang="pl-PL" sz="1300" dirty="0"/>
              <a:t>r.; </a:t>
            </a:r>
          </a:p>
          <a:p>
            <a:r>
              <a:rPr lang="pl-PL" sz="1400" b="1" cap="small" dirty="0" smtClean="0"/>
              <a:t>Zapisy:</a:t>
            </a:r>
            <a:r>
              <a:rPr lang="pl-PL" sz="1400" dirty="0" smtClean="0"/>
              <a:t> do </a:t>
            </a:r>
            <a:r>
              <a:rPr lang="pl-PL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05.11.2018 r.</a:t>
            </a:r>
            <a:r>
              <a:rPr lang="pl-PL" sz="1400" dirty="0" smtClean="0"/>
              <a:t> do </a:t>
            </a:r>
            <a:r>
              <a:rPr lang="pl-PL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godz. 12:00 </a:t>
            </a:r>
            <a:r>
              <a:rPr lang="pl-PL" sz="1400" dirty="0" smtClean="0"/>
              <a:t>drogą mailową: </a:t>
            </a:r>
            <a:r>
              <a:rPr lang="pl-PL" sz="1400" dirty="0" smtClean="0">
                <a:hlinkClick r:id="rId2"/>
              </a:rPr>
              <a:t>karolina.gottfried@pg.edu.pl</a:t>
            </a:r>
            <a:r>
              <a:rPr lang="pl-PL" sz="1400" dirty="0" smtClean="0"/>
              <a:t> </a:t>
            </a:r>
            <a:endParaRPr lang="pl-PL" sz="14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462395" y="6354679"/>
            <a:ext cx="7905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i regulamin do pobrania: </a:t>
            </a:r>
            <a:r>
              <a:rPr lang="pl-PL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https://pg.edu.pl/power-zip/staze-dydaktyczne</a:t>
            </a:r>
          </a:p>
        </p:txBody>
      </p:sp>
    </p:spTree>
    <p:extLst>
      <p:ext uri="{BB962C8B-B14F-4D97-AF65-F5344CB8AC3E}">
        <p14:creationId xmlns:p14="http://schemas.microsoft.com/office/powerpoint/2010/main" val="153547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FA446ED-3C8B-4DB3-8F4C-CCF8F66C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395" y="208800"/>
            <a:ext cx="6991350" cy="1325563"/>
          </a:xfrm>
        </p:spPr>
        <p:txBody>
          <a:bodyPr>
            <a:normAutofit fontScale="90000"/>
          </a:bodyPr>
          <a:lstStyle/>
          <a:p>
            <a:pPr lvl="0"/>
            <a:r>
              <a:rPr lang="pl-PL" sz="2400" b="0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Szkolenie z obsługi oprogramowania do komunikacji synchronicznej zintegrowane  z systemami edukacyjnymi Politechniki Gdańskiej.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03186A7-1F4B-478D-B463-6FCB175CD8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394" y="1690689"/>
            <a:ext cx="4166755" cy="4351338"/>
          </a:xfrm>
        </p:spPr>
        <p:txBody>
          <a:bodyPr>
            <a:noAutofit/>
          </a:bodyPr>
          <a:lstStyle/>
          <a:p>
            <a:pPr algn="just"/>
            <a:r>
              <a:rPr lang="pl-PL" sz="1300" b="1" cap="small" dirty="0" smtClean="0"/>
              <a:t>Cel:</a:t>
            </a:r>
            <a:r>
              <a:rPr lang="pl-PL" sz="1300" dirty="0" smtClean="0"/>
              <a:t> podniesienie kompetencji kadry w zakresie wykorzystania oprogramowania do komunikacji oraz organizowania webinariów z systemami edukacyjnymi Uczelni. </a:t>
            </a:r>
          </a:p>
          <a:p>
            <a:pPr lvl="0">
              <a:spcBef>
                <a:spcPts val="0"/>
              </a:spcBef>
              <a:spcAft>
                <a:spcPts val="500"/>
              </a:spcAft>
            </a:pPr>
            <a:endParaRPr lang="pl-PL" sz="1300" b="1" dirty="0" smtClean="0"/>
          </a:p>
          <a:p>
            <a:pPr lvl="0">
              <a:spcBef>
                <a:spcPts val="0"/>
              </a:spcBef>
              <a:spcAft>
                <a:spcPts val="500"/>
              </a:spcAft>
            </a:pPr>
            <a:r>
              <a:rPr lang="pl-PL" sz="1300" b="1" cap="small" dirty="0" smtClean="0"/>
              <a:t>Zakres </a:t>
            </a:r>
            <a:r>
              <a:rPr lang="pl-PL" sz="1300" b="1" cap="small" dirty="0"/>
              <a:t>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Prezentacja możliwości oprogramowania.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Ćwiczenia praktyczne obejmujące: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pl-PL" sz="1200" dirty="0" smtClean="0"/>
              <a:t>organizację wideo konsultacji;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pl-PL" sz="1200" dirty="0" smtClean="0"/>
              <a:t>organizację webinariów;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pl-PL" sz="1200" dirty="0" smtClean="0"/>
              <a:t>organizacja prac zespołów projektowych i seminaryjnych wymagających współdzielenia ekranu, plików, udostępniania tablicy wirtualnej przy komunikacji w czasie rzeczywistym;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pl-PL" sz="1200" dirty="0" smtClean="0"/>
              <a:t>weryfikacja Uczestników synchronicznych spotkań wirtualnych</a:t>
            </a:r>
            <a:r>
              <a:rPr lang="pl-PL" sz="900" dirty="0" smtClean="0"/>
              <a:t>. 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endParaRPr lang="pl-PL" sz="13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b="1" cap="small" dirty="0" smtClean="0"/>
              <a:t>Szczegółowy program 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Do pobrania ze strony projektu: </a:t>
            </a:r>
            <a:r>
              <a:rPr lang="pl-PL" sz="1300" dirty="0">
                <a:solidFill>
                  <a:schemeClr val="accent1">
                    <a:lumMod val="75000"/>
                  </a:schemeClr>
                </a:solidFill>
              </a:rPr>
              <a:t>https://pg.edu.pl/power-zip/staze-dydaktyczne</a:t>
            </a:r>
            <a:endParaRPr lang="pl-PL" sz="1300" dirty="0" smtClean="0"/>
          </a:p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endParaRPr lang="pl-PL" sz="13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sz="half" idx="2"/>
          </p:nvPr>
        </p:nvSpPr>
        <p:spPr>
          <a:xfrm>
            <a:off x="4629150" y="1442030"/>
            <a:ext cx="3886200" cy="4848656"/>
          </a:xfrm>
        </p:spPr>
        <p:txBody>
          <a:bodyPr>
            <a:normAutofit fontScale="77500" lnSpcReduction="20000"/>
          </a:bodyPr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300" b="1" cap="small" dirty="0" smtClean="0"/>
              <a:t>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4 grupy szkoleniowe do 45 osób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60 wakatów dla nauczycieli akademickich PG w grupach z j. polskim i angielskim. 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b="1" cap="small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Wymiar czasowy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6 godzin; 1 dzień; 9.00-15.00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/>
              <a:t>Forma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Ćwiczenia praktyczne </a:t>
            </a:r>
            <a:r>
              <a:rPr lang="pl-PL" sz="1300" dirty="0"/>
              <a:t>w </a:t>
            </a:r>
            <a:r>
              <a:rPr lang="pl-PL" sz="1300" dirty="0" smtClean="0"/>
              <a:t>laboratorium komputerowym, </a:t>
            </a:r>
            <a:r>
              <a:rPr lang="pl-PL" sz="1300" dirty="0"/>
              <a:t>połączone z </a:t>
            </a:r>
            <a:r>
              <a:rPr lang="pl-PL" sz="1300" dirty="0" smtClean="0"/>
              <a:t>wykładem i prezentacją.</a:t>
            </a:r>
            <a:endParaRPr lang="pl-PL" sz="1300" dirty="0"/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Firma </a:t>
            </a:r>
            <a:r>
              <a:rPr lang="pl-PL" sz="1300" b="1" cap="small" dirty="0"/>
              <a:t>szkoleniowa: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dirty="0" err="1" smtClean="0"/>
              <a:t>ClickMeeting</a:t>
            </a:r>
            <a:r>
              <a:rPr lang="pl-PL" sz="1300" dirty="0" smtClean="0"/>
              <a:t> Sp. z o.o.</a:t>
            </a:r>
            <a:endParaRPr lang="pl-PL" sz="1300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Trener: </a:t>
            </a:r>
            <a:r>
              <a:rPr lang="pl-PL" sz="1300" dirty="0" smtClean="0"/>
              <a:t>w trakcie uzgadniania. </a:t>
            </a:r>
            <a:endParaRPr lang="pl-PL" sz="1300" dirty="0"/>
          </a:p>
          <a:p>
            <a:pPr lvl="0">
              <a:spcAft>
                <a:spcPts val="600"/>
              </a:spcAft>
            </a:pPr>
            <a:r>
              <a:rPr lang="pl-PL" sz="1300" b="1" cap="small" dirty="0"/>
              <a:t>Proponowane terminy realizacji szkoleń</a:t>
            </a:r>
            <a:r>
              <a:rPr lang="pl-PL" sz="1300" b="1" cap="small" dirty="0" smtClean="0"/>
              <a:t>: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Edycja 1: sesja zimowa 2018/1019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1: 04.02.2019 r.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2: 05.02.2019 r.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3: 06.02.2019 r.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Edycja 2: sesja letnia 2018/2019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Edycja </a:t>
            </a:r>
            <a:r>
              <a:rPr lang="pl-PL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3: </a:t>
            </a:r>
            <a:r>
              <a:rPr lang="pl-PL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sesja zimowa 2019/2020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Edycja 4</a:t>
            </a:r>
            <a:r>
              <a:rPr lang="pl-PL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l-PL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sesja letnia 2019/2020</a:t>
            </a:r>
          </a:p>
          <a:p>
            <a:r>
              <a:rPr lang="pl-PL" sz="1400" b="1" cap="small" dirty="0" smtClean="0"/>
              <a:t>Zapisy:</a:t>
            </a:r>
            <a:r>
              <a:rPr lang="pl-PL" sz="1400" dirty="0" smtClean="0"/>
              <a:t> do </a:t>
            </a:r>
            <a:r>
              <a:rPr lang="pl-PL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09.11.2018 </a:t>
            </a:r>
            <a:r>
              <a:rPr lang="pl-PL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</a:t>
            </a:r>
            <a:r>
              <a:rPr lang="pl-PL" sz="1400" dirty="0" smtClean="0"/>
              <a:t> do </a:t>
            </a:r>
            <a:r>
              <a:rPr lang="pl-PL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godz. 12:00 </a:t>
            </a:r>
            <a:r>
              <a:rPr lang="pl-PL" sz="1400" dirty="0" smtClean="0"/>
              <a:t>drogą mailową: </a:t>
            </a:r>
            <a:r>
              <a:rPr lang="pl-PL" sz="1400" dirty="0" smtClean="0">
                <a:hlinkClick r:id="rId2"/>
              </a:rPr>
              <a:t>karolina.gottfried@pg.edu.pl</a:t>
            </a:r>
            <a:r>
              <a:rPr lang="pl-PL" sz="1400" dirty="0" smtClean="0"/>
              <a:t> </a:t>
            </a:r>
            <a:endParaRPr lang="pl-PL" sz="14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462395" y="6354679"/>
            <a:ext cx="7822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i regulamin do pobrania: </a:t>
            </a:r>
            <a:r>
              <a:rPr lang="pl-PL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https://pg.edu.pl/power-zip/staze-dydaktyczne</a:t>
            </a:r>
            <a:endParaRPr lang="pl-PL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25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FA446ED-3C8B-4DB3-8F4C-CCF8F66C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866" y="116467"/>
            <a:ext cx="6991350" cy="1325563"/>
          </a:xfrm>
        </p:spPr>
        <p:txBody>
          <a:bodyPr>
            <a:normAutofit/>
          </a:bodyPr>
          <a:lstStyle/>
          <a:p>
            <a:pPr lvl="0"/>
            <a:r>
              <a:rPr lang="pl-PL" sz="2400" b="0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Szkolenie z obsługi oprogramowania do tworzenia responsywnych, multimedialnych i interaktywnych modułów edukacyjnych.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03186A7-1F4B-478D-B463-6FCB175CD8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412" y="1442030"/>
            <a:ext cx="4166755" cy="4351338"/>
          </a:xfrm>
        </p:spPr>
        <p:txBody>
          <a:bodyPr>
            <a:noAutofit/>
          </a:bodyPr>
          <a:lstStyle/>
          <a:p>
            <a:pPr algn="just"/>
            <a:r>
              <a:rPr lang="pl-PL" sz="1300" b="1" cap="small" dirty="0" smtClean="0"/>
              <a:t>Cel:</a:t>
            </a:r>
            <a:r>
              <a:rPr lang="pl-PL" sz="1300" dirty="0" smtClean="0"/>
              <a:t> podniesienie kompetencji kadry w zakresie wykorzystania oprogramowania do tworzenia modułów edukacyjnych wzbogaconych o multimedia oraz szeroko pojętą interakcję, dostosowanych do wykorzystania na urządzenia mobilnych. </a:t>
            </a:r>
          </a:p>
          <a:p>
            <a:pPr lvl="0">
              <a:spcBef>
                <a:spcPts val="0"/>
              </a:spcBef>
              <a:spcAft>
                <a:spcPts val="500"/>
              </a:spcAft>
            </a:pPr>
            <a:endParaRPr lang="pl-PL" sz="1300" b="1" dirty="0" smtClean="0"/>
          </a:p>
          <a:p>
            <a:pPr lvl="0">
              <a:spcBef>
                <a:spcPts val="0"/>
              </a:spcBef>
              <a:spcAft>
                <a:spcPts val="500"/>
              </a:spcAft>
            </a:pPr>
            <a:r>
              <a:rPr lang="pl-PL" sz="1300" b="1" cap="small" dirty="0" smtClean="0"/>
              <a:t>Zakres </a:t>
            </a:r>
            <a:r>
              <a:rPr lang="pl-PL" sz="1300" b="1" cap="small" dirty="0"/>
              <a:t>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Prezentacja możliwości oprogramowania.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Ćwiczenia praktyczne obejmujące tworzenie interaktywnych wykładów dla studentów: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pl-PL" sz="1200" dirty="0"/>
              <a:t>t</a:t>
            </a:r>
            <a:r>
              <a:rPr lang="pl-PL" sz="1200" dirty="0" smtClean="0"/>
              <a:t>worzenie wirtualnych lekcji i modyfikacji animacji;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pl-PL" sz="1200" dirty="0" smtClean="0"/>
              <a:t>tworzenie wideo ekranu, przechwytywanie obrazu z kamery, nagrywania dźwięku oraz jego synchronizacja i dodawanie efektów;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pl-PL" sz="1200" dirty="0" smtClean="0"/>
              <a:t>Dodawanie programów oraz dokumentów typu PDF, Word, Excel, PowerPoint oraz odtwarzanie wideo YouTube bezpośrednio w dokumencie</a:t>
            </a:r>
            <a:endParaRPr lang="pl-PL" sz="900" dirty="0" smtClean="0"/>
          </a:p>
          <a:p>
            <a:pPr marL="171450" lvl="1" indent="-171450"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Tworzenie i wydruk testów oraz świadectw ukończenia kursów </a:t>
            </a:r>
            <a:r>
              <a:rPr lang="pl-PL" sz="1300" dirty="0"/>
              <a:t>dla </a:t>
            </a:r>
            <a:r>
              <a:rPr lang="pl-PL" sz="1300" dirty="0" smtClean="0"/>
              <a:t>studentów,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endParaRPr lang="pl-PL" sz="13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b="1" cap="small" dirty="0" smtClean="0"/>
              <a:t>Szczegółowy program szkolenia: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l-PL" sz="1300" dirty="0" smtClean="0"/>
              <a:t>Do pobrania ze strony projektu: </a:t>
            </a:r>
            <a:r>
              <a:rPr lang="pl-PL" sz="1300" dirty="0" smtClean="0">
                <a:solidFill>
                  <a:schemeClr val="accent1">
                    <a:lumMod val="75000"/>
                  </a:schemeClr>
                </a:solidFill>
              </a:rPr>
              <a:t>https</a:t>
            </a:r>
            <a:r>
              <a:rPr lang="pl-PL" sz="1300" dirty="0">
                <a:solidFill>
                  <a:schemeClr val="accent1">
                    <a:lumMod val="75000"/>
                  </a:schemeClr>
                </a:solidFill>
              </a:rPr>
              <a:t>://pg.edu.pl/power-zip/staze-dydaktyczne</a:t>
            </a:r>
            <a:endParaRPr lang="pl-PL" sz="1300" dirty="0" smtClean="0">
              <a:solidFill>
                <a:srgbClr val="FF0000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pl-PL" sz="1300" dirty="0" smtClean="0"/>
          </a:p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endParaRPr lang="pl-PL" sz="13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sz="half" idx="2"/>
          </p:nvPr>
        </p:nvSpPr>
        <p:spPr>
          <a:xfrm>
            <a:off x="4629150" y="1442030"/>
            <a:ext cx="3886200" cy="484865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300" b="1" cap="small" dirty="0" smtClean="0"/>
              <a:t>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15 grup szkoleniowych po 10 osób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60 wakatów dla nauczycieli akademickich PG w grupach z j. polskim lub angielskim. 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b="1" cap="small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Wymiar czasowy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12 godzin; 2 dni po 6 godzin; 9.00-15.00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/>
              <a:t>Forma szkolenia: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Ćwiczenia praktyczne </a:t>
            </a:r>
            <a:r>
              <a:rPr lang="pl-PL" sz="1300" dirty="0"/>
              <a:t>w </a:t>
            </a:r>
            <a:r>
              <a:rPr lang="pl-PL" sz="1300" dirty="0" smtClean="0"/>
              <a:t>laboratorium komputerowym, </a:t>
            </a:r>
            <a:r>
              <a:rPr lang="pl-PL" sz="1300" dirty="0"/>
              <a:t>połączone z </a:t>
            </a:r>
            <a:r>
              <a:rPr lang="pl-PL" sz="1300" dirty="0" smtClean="0"/>
              <a:t>wykładem i prezentacją.</a:t>
            </a:r>
            <a:endParaRPr lang="pl-PL" sz="1300" dirty="0"/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endParaRPr lang="pl-PL" sz="1300" dirty="0" smtClean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b="1" cap="small" dirty="0" smtClean="0"/>
              <a:t>Firma </a:t>
            </a:r>
            <a:r>
              <a:rPr lang="pl-PL" sz="1300" b="1" cap="small" dirty="0"/>
              <a:t>szkoleniowa: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Postepowanie przetargowe w trakcie. </a:t>
            </a:r>
            <a:endParaRPr lang="pl-PL" sz="1300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Trener: </a:t>
            </a:r>
            <a:r>
              <a:rPr lang="pl-PL" sz="1300" dirty="0" smtClean="0"/>
              <a:t> </a:t>
            </a:r>
          </a:p>
          <a:p>
            <a:pPr lvl="0"/>
            <a:r>
              <a:rPr lang="pl-PL" sz="1300" b="1" cap="small" dirty="0" smtClean="0"/>
              <a:t>Proponowane terminy realizacji szkoleń: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</a:t>
            </a:r>
            <a:r>
              <a:rPr lang="pl-PL" sz="1300" dirty="0"/>
              <a:t>1: </a:t>
            </a:r>
            <a:r>
              <a:rPr lang="pl-PL" sz="1300" dirty="0" smtClean="0"/>
              <a:t>sesja zimowa 2018/1019</a:t>
            </a:r>
            <a:endParaRPr lang="pl-PL" sz="1300" dirty="0"/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/>
              <a:t>Termin 2: </a:t>
            </a:r>
            <a:r>
              <a:rPr lang="pl-PL" sz="1300" dirty="0" smtClean="0"/>
              <a:t>sesja letnia 2018/2019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</a:t>
            </a:r>
            <a:r>
              <a:rPr lang="pl-PL" sz="1300" dirty="0"/>
              <a:t>3: </a:t>
            </a:r>
            <a:r>
              <a:rPr lang="pl-PL" sz="1300" dirty="0" smtClean="0"/>
              <a:t>sesja zimowa 2019/2020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pl-PL" sz="1300" dirty="0" smtClean="0"/>
              <a:t>Termin </a:t>
            </a:r>
            <a:r>
              <a:rPr lang="pl-PL" sz="1300" dirty="0"/>
              <a:t>4: </a:t>
            </a:r>
            <a:r>
              <a:rPr lang="pl-PL" sz="1300" dirty="0" smtClean="0"/>
              <a:t>sesja letnia 2019/2020</a:t>
            </a:r>
          </a:p>
          <a:p>
            <a:r>
              <a:rPr lang="pl-PL" sz="1400" b="1" cap="small" dirty="0" smtClean="0"/>
              <a:t>Zapisy:</a:t>
            </a:r>
            <a:r>
              <a:rPr lang="pl-PL" sz="1400" dirty="0" smtClean="0"/>
              <a:t> do </a:t>
            </a:r>
            <a:r>
              <a:rPr lang="pl-PL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05.11.2018 r.</a:t>
            </a:r>
            <a:r>
              <a:rPr lang="pl-PL" sz="1400" dirty="0" smtClean="0"/>
              <a:t> do </a:t>
            </a:r>
            <a:r>
              <a:rPr lang="pl-PL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godz. 12:00 </a:t>
            </a:r>
            <a:r>
              <a:rPr lang="pl-PL" sz="1400" dirty="0" smtClean="0"/>
              <a:t>drogą mailową: </a:t>
            </a:r>
            <a:r>
              <a:rPr lang="pl-PL" sz="1400" dirty="0" smtClean="0">
                <a:hlinkClick r:id="rId2"/>
              </a:rPr>
              <a:t>karolina.gottfried@pg.edu.pl</a:t>
            </a:r>
            <a:r>
              <a:rPr lang="pl-PL" sz="1400" dirty="0" smtClean="0"/>
              <a:t> </a:t>
            </a:r>
            <a:endParaRPr lang="pl-PL" sz="14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88768" y="6449743"/>
            <a:ext cx="8326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i regulamin do pobrania: </a:t>
            </a:r>
            <a:r>
              <a:rPr lang="pl-PL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https://pg.edu.pl/power-zip/staze-dydaktyczne</a:t>
            </a:r>
            <a:endParaRPr lang="pl-PL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29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0FA446ED-3C8B-4DB3-8F4C-CCF8F66C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414" y="56715"/>
            <a:ext cx="6880513" cy="1325563"/>
          </a:xfrm>
        </p:spPr>
        <p:txBody>
          <a:bodyPr>
            <a:normAutofit/>
          </a:bodyPr>
          <a:lstStyle/>
          <a:p>
            <a:r>
              <a:rPr lang="pl-PL" sz="2800" b="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Warunki uczestnictwa w szkoleniach  </a:t>
            </a:r>
            <a:endParaRPr lang="pl-PL" sz="2800" b="0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03186A7-1F4B-478D-B463-6FCB175CD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414" y="1382278"/>
            <a:ext cx="8265968" cy="5032375"/>
          </a:xfrm>
        </p:spPr>
        <p:txBody>
          <a:bodyPr>
            <a:normAutofit/>
          </a:bodyPr>
          <a:lstStyle/>
          <a:p>
            <a:pPr algn="just"/>
            <a:r>
              <a:rPr lang="pl-PL" sz="22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Warunek konieczny I: 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1700" dirty="0" smtClean="0"/>
              <a:t>Uczestnik tworzy nowy kierunek lub modyfikuje obecny kierunek w ramach </a:t>
            </a:r>
            <a:r>
              <a:rPr lang="pl-PL" sz="1700" dirty="0"/>
              <a:t>Projektu </a:t>
            </a:r>
            <a:r>
              <a:rPr lang="pl-PL" sz="1700" dirty="0" smtClean="0"/>
              <a:t>„Zintegrowany </a:t>
            </a:r>
            <a:r>
              <a:rPr lang="pl-PL" sz="1700" dirty="0"/>
              <a:t>Program Rozwoju Politechnik </a:t>
            </a:r>
            <a:r>
              <a:rPr lang="pl-PL" sz="1700" dirty="0" smtClean="0"/>
              <a:t>Gdańskiej” POWER 3.5.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pl-PL" sz="1700" dirty="0" smtClean="0"/>
          </a:p>
          <a:p>
            <a:r>
              <a:rPr lang="pl-PL" sz="22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Warunek konieczny II: </a:t>
            </a:r>
          </a:p>
          <a:p>
            <a:pPr marL="0" indent="0">
              <a:buNone/>
            </a:pPr>
            <a:r>
              <a:rPr lang="pl-PL" sz="1600" cap="small" dirty="0" smtClean="0"/>
              <a:t>Z</a:t>
            </a:r>
            <a:r>
              <a:rPr lang="pl-PL" sz="1600" dirty="0" smtClean="0"/>
              <a:t>łożenie w Biurze Projektu </a:t>
            </a:r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przed szkoleniem </a:t>
            </a:r>
            <a:r>
              <a:rPr lang="pl-PL" sz="1600" dirty="0" smtClean="0"/>
              <a:t>następujących dokumentów: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Formularz Uczestnika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Oświadczenie o kwalifikowalności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Oświadczenie o przetwarzaniu danych osobowych</a:t>
            </a:r>
          </a:p>
          <a:p>
            <a:pPr lvl="1"/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Deklaracja Uczestnika Projektu</a:t>
            </a:r>
          </a:p>
          <a:p>
            <a:pPr marL="457200" lvl="1" indent="0">
              <a:buNone/>
            </a:pPr>
            <a:endParaRPr lang="pl-PL" sz="1600" dirty="0" smtClean="0"/>
          </a:p>
          <a:p>
            <a:r>
              <a:rPr lang="pl-PL" sz="22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Warunek </a:t>
            </a:r>
            <a:r>
              <a:rPr lang="pl-PL" sz="2200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konieczny </a:t>
            </a:r>
            <a:r>
              <a:rPr lang="pl-PL" sz="2200" cap="sm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pl-PL" sz="2200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0" indent="0">
              <a:buNone/>
            </a:pPr>
            <a:r>
              <a:rPr lang="pl-PL" sz="1600" cap="small" dirty="0"/>
              <a:t>Z</a:t>
            </a:r>
            <a:r>
              <a:rPr lang="pl-PL" sz="1600" dirty="0"/>
              <a:t>łożenie w Biurze Projektu </a:t>
            </a:r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 szkoleniu </a:t>
            </a:r>
            <a:r>
              <a:rPr lang="pl-PL" sz="1600" dirty="0"/>
              <a:t>następujących dokumentów:</a:t>
            </a:r>
            <a:endParaRPr lang="pl-PL" sz="1600" dirty="0" smtClean="0"/>
          </a:p>
          <a:p>
            <a:pPr lvl="1"/>
            <a:r>
              <a:rPr lang="pl-PL" sz="1600" dirty="0">
                <a:solidFill>
                  <a:schemeClr val="accent5">
                    <a:lumMod val="75000"/>
                  </a:schemeClr>
                </a:solidFill>
              </a:rPr>
              <a:t>Deklaracja </a:t>
            </a:r>
            <a:r>
              <a:rPr lang="pl-PL" sz="1600" dirty="0" smtClean="0">
                <a:solidFill>
                  <a:schemeClr val="accent5">
                    <a:lumMod val="75000"/>
                  </a:schemeClr>
                </a:solidFill>
              </a:rPr>
              <a:t>wykorzystania kompetencji ze szkolenia</a:t>
            </a:r>
            <a:endParaRPr lang="pl-PL" sz="16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pl-PL" sz="16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365414" y="6414653"/>
            <a:ext cx="7600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i regulamin do pobrania: </a:t>
            </a:r>
            <a:r>
              <a:rPr lang="pl-PL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pl-PL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://pg.edu.pl/power-zip/staze-dydaktyczne</a:t>
            </a:r>
            <a:endParaRPr lang="pl-PL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3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</TotalTime>
  <Words>1390</Words>
  <Application>Microsoft Office PowerPoint</Application>
  <PresentationFormat>Pokaz na ekranie (4:3)</PresentationFormat>
  <Paragraphs>228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6" baseType="lpstr">
      <vt:lpstr>Arial</vt:lpstr>
      <vt:lpstr>Calibri</vt:lpstr>
      <vt:lpstr>Ubuntu</vt:lpstr>
      <vt:lpstr>Ubuntu-Bold</vt:lpstr>
      <vt:lpstr>Motyw pakietu Office</vt:lpstr>
      <vt:lpstr>Prezentacja programu PowerPoint</vt:lpstr>
      <vt:lpstr>Szkolenia i Staże dydaktyczne  dla nauczycieli akademickich  Politechniki Gdańskiej </vt:lpstr>
      <vt:lpstr>Oferta </vt:lpstr>
      <vt:lpstr>Szkolenia z nowoczesnych metod wizualizacji danych i tworzenia atrakcyjnych prezentacji.</vt:lpstr>
      <vt:lpstr>Szkolenia na temat współpracy i komunikacji ze studentami.</vt:lpstr>
      <vt:lpstr>Szkolenia z autoprezentacji i wystąpień publicznych.</vt:lpstr>
      <vt:lpstr>Szkolenie z obsługi oprogramowania do komunikacji synchronicznej zintegrowane  z systemami edukacyjnymi Politechniki Gdańskiej.</vt:lpstr>
      <vt:lpstr>Szkolenie z obsługi oprogramowania do tworzenia responsywnych, multimedialnych i interaktywnych modułów edukacyjnych.</vt:lpstr>
      <vt:lpstr>Warunki uczestnictwa w szkoleniach  </vt:lpstr>
      <vt:lpstr>Staż dydaktyczny </vt:lpstr>
      <vt:lpstr>Warunki uczestnictwa w stażu dydaktycznym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Kajetan Lewandowski</dc:creator>
  <cp:lastModifiedBy>USER</cp:lastModifiedBy>
  <cp:revision>57</cp:revision>
  <dcterms:created xsi:type="dcterms:W3CDTF">2018-04-04T09:58:15Z</dcterms:created>
  <dcterms:modified xsi:type="dcterms:W3CDTF">2018-10-31T09:09:42Z</dcterms:modified>
</cp:coreProperties>
</file>